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8" r:id="rId3"/>
    <p:sldId id="282" r:id="rId4"/>
    <p:sldId id="298" r:id="rId5"/>
    <p:sldId id="294" r:id="rId6"/>
    <p:sldId id="295" r:id="rId7"/>
    <p:sldId id="296" r:id="rId8"/>
    <p:sldId id="283" r:id="rId9"/>
    <p:sldId id="297" r:id="rId10"/>
    <p:sldId id="284" r:id="rId11"/>
    <p:sldId id="299" r:id="rId12"/>
    <p:sldId id="300" r:id="rId13"/>
    <p:sldId id="302" r:id="rId14"/>
    <p:sldId id="304" r:id="rId15"/>
    <p:sldId id="285" r:id="rId16"/>
    <p:sldId id="391" r:id="rId17"/>
    <p:sldId id="303" r:id="rId18"/>
    <p:sldId id="392" r:id="rId19"/>
    <p:sldId id="393" r:id="rId20"/>
    <p:sldId id="394" r:id="rId21"/>
    <p:sldId id="395" r:id="rId22"/>
    <p:sldId id="306" r:id="rId23"/>
    <p:sldId id="305" r:id="rId24"/>
    <p:sldId id="307" r:id="rId25"/>
    <p:sldId id="309" r:id="rId26"/>
    <p:sldId id="310" r:id="rId27"/>
    <p:sldId id="311" r:id="rId28"/>
    <p:sldId id="320" r:id="rId29"/>
    <p:sldId id="312" r:id="rId30"/>
    <p:sldId id="313" r:id="rId31"/>
    <p:sldId id="314" r:id="rId32"/>
    <p:sldId id="321" r:id="rId33"/>
    <p:sldId id="315" r:id="rId34"/>
    <p:sldId id="316" r:id="rId35"/>
    <p:sldId id="323" r:id="rId36"/>
    <p:sldId id="317" r:id="rId37"/>
    <p:sldId id="308" r:id="rId38"/>
    <p:sldId id="328" r:id="rId39"/>
    <p:sldId id="287" r:id="rId40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7741" autoAdjust="0"/>
  </p:normalViewPr>
  <p:slideViewPr>
    <p:cSldViewPr>
      <p:cViewPr>
        <p:scale>
          <a:sx n="48" d="100"/>
          <a:sy n="48" d="100"/>
        </p:scale>
        <p:origin x="-542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CDBF-8FC7-4395-92F5-6CFCCD306B88}" type="datetimeFigureOut">
              <a:rPr lang="es-CO" smtClean="0"/>
              <a:pPr/>
              <a:t>29/08/2012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63039-A492-4E8A-B9A1-7B99A2C11F9B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CDBF-8FC7-4395-92F5-6CFCCD306B88}" type="datetimeFigureOut">
              <a:rPr lang="es-CO" smtClean="0"/>
              <a:pPr/>
              <a:t>29/08/2012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63039-A492-4E8A-B9A1-7B99A2C11F9B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CDBF-8FC7-4395-92F5-6CFCCD306B88}" type="datetimeFigureOut">
              <a:rPr lang="es-CO" smtClean="0"/>
              <a:pPr/>
              <a:t>29/08/2012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63039-A492-4E8A-B9A1-7B99A2C11F9B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CDBF-8FC7-4395-92F5-6CFCCD306B88}" type="datetimeFigureOut">
              <a:rPr lang="es-CO" smtClean="0"/>
              <a:pPr/>
              <a:t>29/08/2012</a:t>
            </a:fld>
            <a:endParaRPr lang="es-CO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63039-A492-4E8A-B9A1-7B99A2C11F9B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CDBF-8FC7-4395-92F5-6CFCCD306B88}" type="datetimeFigureOut">
              <a:rPr lang="es-CO" smtClean="0"/>
              <a:pPr/>
              <a:t>29/08/2012</a:t>
            </a:fld>
            <a:endParaRPr lang="es-CO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63039-A492-4E8A-B9A1-7B99A2C11F9B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CDBF-8FC7-4395-92F5-6CFCCD306B88}" type="datetimeFigureOut">
              <a:rPr lang="es-CO" smtClean="0"/>
              <a:pPr/>
              <a:t>29/08/2012</a:t>
            </a:fld>
            <a:endParaRPr lang="es-CO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63039-A492-4E8A-B9A1-7B99A2C11F9B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CDBF-8FC7-4395-92F5-6CFCCD306B88}" type="datetimeFigureOut">
              <a:rPr lang="es-CO" smtClean="0"/>
              <a:pPr/>
              <a:t>29/08/2012</a:t>
            </a:fld>
            <a:endParaRPr lang="es-CO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63039-A492-4E8A-B9A1-7B99A2C11F9B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CDBF-8FC7-4395-92F5-6CFCCD306B88}" type="datetimeFigureOut">
              <a:rPr lang="es-CO" smtClean="0"/>
              <a:pPr/>
              <a:t>29/08/2012</a:t>
            </a:fld>
            <a:endParaRPr lang="es-CO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63039-A492-4E8A-B9A1-7B99A2C11F9B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CDBF-8FC7-4395-92F5-6CFCCD306B88}" type="datetimeFigureOut">
              <a:rPr lang="es-CO" smtClean="0"/>
              <a:pPr/>
              <a:t>29/08/2012</a:t>
            </a:fld>
            <a:endParaRPr lang="es-CO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63039-A492-4E8A-B9A1-7B99A2C11F9B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CDBF-8FC7-4395-92F5-6CFCCD306B88}" type="datetimeFigureOut">
              <a:rPr lang="es-CO" smtClean="0"/>
              <a:pPr/>
              <a:t>29/08/2012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63039-A492-4E8A-B9A1-7B99A2C11F9B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CDBF-8FC7-4395-92F5-6CFCCD306B88}" type="datetimeFigureOut">
              <a:rPr lang="es-CO" smtClean="0"/>
              <a:pPr/>
              <a:t>29/08/2012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63039-A492-4E8A-B9A1-7B99A2C11F9B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E1CDBF-8FC7-4395-92F5-6CFCCD306B88}" type="datetimeFigureOut">
              <a:rPr lang="es-CO" smtClean="0"/>
              <a:pPr/>
              <a:t>29/08/2012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63039-A492-4E8A-B9A1-7B99A2C11F9B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 d.C. </a:t>
            </a:r>
            <a:endParaRPr lang="es-CO" dirty="0"/>
          </a:p>
        </p:txBody>
      </p:sp>
      <p:sp>
        <p:nvSpPr>
          <p:cNvPr id="7" name="6 Bisel"/>
          <p:cNvSpPr/>
          <p:nvPr/>
        </p:nvSpPr>
        <p:spPr>
          <a:xfrm>
            <a:off x="539552" y="548680"/>
            <a:ext cx="4896544" cy="5904656"/>
          </a:xfrm>
          <a:prstGeom prst="beve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000" dirty="0" smtClean="0">
                <a:solidFill>
                  <a:srgbClr val="002060"/>
                </a:solidFill>
                <a:latin typeface="Algerian" pitchFamily="82" charset="0"/>
              </a:rPr>
              <a:t>Cronograma profético</a:t>
            </a:r>
            <a:endParaRPr lang="es-CO" sz="4000" dirty="0">
              <a:solidFill>
                <a:srgbClr val="002060"/>
              </a:solidFill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724128" y="2060848"/>
            <a:ext cx="302433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6000" b="1" dirty="0" smtClean="0">
                <a:solidFill>
                  <a:srgbClr val="FF0000"/>
                </a:solidFill>
                <a:latin typeface="Agency FB" pitchFamily="34" charset="0"/>
              </a:rPr>
              <a:t>Profecía de los 2300 días</a:t>
            </a:r>
            <a:endParaRPr lang="es-CO" sz="6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67544" y="404665"/>
            <a:ext cx="8352928" cy="1800200"/>
          </a:xfrm>
          <a:solidFill>
            <a:srgbClr val="FFC000"/>
          </a:solidFill>
        </p:spPr>
        <p:txBody>
          <a:bodyPr/>
          <a:lstStyle/>
          <a:p>
            <a:r>
              <a:rPr lang="es-ES" dirty="0" smtClean="0">
                <a:latin typeface="Agency FB" pitchFamily="34" charset="0"/>
              </a:rPr>
              <a:t>HASTA 2.300 DÌAS</a:t>
            </a:r>
            <a:br>
              <a:rPr lang="es-ES" dirty="0" smtClean="0">
                <a:latin typeface="Agency FB" pitchFamily="34" charset="0"/>
              </a:rPr>
            </a:br>
            <a:r>
              <a:rPr lang="es-ES" dirty="0" smtClean="0">
                <a:latin typeface="Agency FB" pitchFamily="34" charset="0"/>
              </a:rPr>
              <a:t> Y EL SANTUARIO SERÀ PURIFICADO</a:t>
            </a:r>
            <a:endParaRPr lang="es-ES" dirty="0">
              <a:latin typeface="Agency FB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39552" y="3212976"/>
            <a:ext cx="2448272" cy="1938992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4000" i="1" dirty="0" smtClean="0"/>
              <a:t>Daniel 8:13-14 y 9:20-26</a:t>
            </a:r>
            <a:endParaRPr lang="es-CO" sz="4000" dirty="0"/>
          </a:p>
        </p:txBody>
      </p:sp>
      <p:pic>
        <p:nvPicPr>
          <p:cNvPr id="26626" name="Picture 2" descr="http://t1.gstatic.com/images?q=tbn:ANd9GcSIzBrnIVilTmzkbCO5tulptLo8h4unIEssjqCbVYGQ3PuXaTD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2492896"/>
            <a:ext cx="4608512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5194920" cy="5976664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es-ES" i="1" dirty="0" smtClean="0"/>
              <a:t>    </a:t>
            </a:r>
          </a:p>
          <a:p>
            <a:pPr algn="ctr">
              <a:buNone/>
            </a:pPr>
            <a:r>
              <a:rPr lang="es-ES" i="1" dirty="0" smtClean="0"/>
              <a:t>  </a:t>
            </a:r>
            <a:r>
              <a:rPr lang="es-ES" sz="4300" i="1" dirty="0" smtClean="0"/>
              <a:t>La profecía maestra de la Biblia la encontramos en Daniel 8.</a:t>
            </a:r>
          </a:p>
          <a:p>
            <a:pPr algn="ctr">
              <a:buNone/>
            </a:pPr>
            <a:endParaRPr lang="es-ES" sz="4300" i="1" dirty="0" smtClean="0"/>
          </a:p>
          <a:p>
            <a:pPr algn="ctr">
              <a:buNone/>
            </a:pPr>
            <a:r>
              <a:rPr lang="es-ES" sz="4300" i="1" dirty="0" smtClean="0"/>
              <a:t>    Pero este capítulo se conecta muy de cerca con Daniel 7 y 9, y debe ser estudiado también para tener más claridad.</a:t>
            </a:r>
            <a:endParaRPr lang="es-ES" dirty="0"/>
          </a:p>
        </p:txBody>
      </p:sp>
      <p:sp>
        <p:nvSpPr>
          <p:cNvPr id="13314" name="AutoShape 2" descr="data:image/jpeg;base64,/9j/4AAQSkZJRgABAQAAAQABAAD/2wBDAAkGBwgHBgkIBwgKCgkLDRYPDQwMDRsUFRAWIB0iIiAdHx8kKDQsJCYxJx8fLT0tMTU3Ojo6Iys/RD84QzQ5Ojf/2wBDAQoKCg0MDRoPDxo3JR8lNzc3Nzc3Nzc3Nzc3Nzc3Nzc3Nzc3Nzc3Nzc3Nzc3Nzc3Nzc3Nzc3Nzc3Nzc3Nzc3Nzf/wAARCACLALoDASIAAhEBAxEB/8QAGwAAAgMBAQEAAAAAAAAAAAAABAUCAwYBBwD/xAA9EAABBAECAwUFBAgGAwAAAAABAAIDEQQSIQUxQRNRYXGRBiIygaEHFCOxJEJScpLB0fAzNFNiguEVsvH/xAAaAQADAQEBAQAAAAAAAAAAAAABAgMEAAUG/8QAJREAAgICAwABBAMBAAAAAAAAAAECEQMSBCExQQUTIzJCUYFh/9oADAMBAAIRAxEAPwDxFWxWCuBisY3dUoTZBuK7knWJvSSY4IITrCPJUUScpjrHj1UmEEFoPD6J1isBT6E9z6LHArZFxY3LZEQRXWyNih8F2oVIHhxUbFi+CJgh8EdDB4JJFosDjxR3K4YngmUcIrkrBGO5SZZCo4ngqn4vgnZjHcq3xDuQsNGfkxBXJBTYvgtJJDtyQU8I7kRWjMz49WgJ4KC0eTEBeyUZbALTCNiOdgF96WZTg0FM81wbaz+bNzRoXYDy5uaUZEllEZLySgJDuuoCZS926hRUnBc3QGsMjitWiEg7AqcLbR0UN1stMYWYZ5aBYoyOiZ4YohdZhuItrLRWPgz2KicfJVWOiLzJjXCF0n2GLpKuH4WUarHk/hT/ABMHKbzx5B/xTOKQVNsNx2ckwgjVONiz7XC8eYTSDEl6xu9FKSX9loNslBHaPijoLkGM8D4HeiLjhfXwH0UJGuBW1imGK9sL+WgqQjNkaTY8FNpD2yjRsqXsRzoyOhVT4nHk0n5IUFSAXCgg5280zlgf+wfRBzQSV8DvRAaxDljmkOe6gVpMzGmN6Y3eizfEsbJo1BJ/CVREpujMcRl5rO5b7JT/AIji5eo3BIPMJDk48wJ1RuHmrKJmcxbNuhXt3KMljeDuEM4bpWgxkDOC5pVzgoUp0VTNBiYTHV+M1PMLhMD6BymhZ2DYppi9FuxRPLzTo1eHwDHNfpzPVOsT2bgJB+/M9QsjjXXxJrjSaG2Xn1Wl4JNdMxrkwi/1N5w3gTIyNOa0+VLS4mDob/mWuHyXmeHluDvwzI790ErR4HEMgADs5AP9xpYc2KUfWenx88ZrqJuY8ehu9qtEQ616JBjcRcGgyOA8LR0XEmu3rbobtYpOvk9KKbXg0EbQOnopBo7ghI8vVyare1d1SWNVF2kdwXNILwa3pVNkJ+JT7RccdfEH1dbKQaAKoUoOf3L7tNlxxIsB6LnZt/ZHoqnyHoaVEmU9nS1waCJIGkWAB8krzsESMPvtBX03FiwkFo9VjfaD2qHD8xsM8ZEc1iNwP63Ufl6po+0LNUrO8Z4IHk/jtrzWK4lwAe9+kt9VfxT2ijlcae9qzOZxESXpmd60tkYSS7POlki/gjl8FY2/0hvqlU/C2NP+M31XMjIc6/xCUBJISfiKDQ0WiUuI1u3aNVP3dn+o1QcSea5aSiqY1iCOx30QgGK5sgja6QgnSCSFti9Tzpx26H+K8Eb8lqOBYQ++Y0mSwdmXgaXdb2FpJ7HYb82KPNy4DHC4/gtcd3/7vLu767ueqlJjka9vIUdvArHzfquq+3h/1mrhfSbl9zN/iGnEC+OdzGPIFAtZyaN/DfuQfb5D2atWlp6toAeHMV170dx5msMfQLS13MWehCTHd5ABN+8A0cifpXl0WV9+no1Q2xJq0BztR+LvtaDh0jXWG7Dn3kLIQuLS4v0x3RNmz1+f9lO+GZTe0ZRLi6wTX5oMdM08TnXRtGN5ICF1uGkWD3dEwY3x+iCC2SXzTvupHko8iiITXF0bhdpccVP6oTI3CNcEvy3UTRPyQYyEfFdLmmwPksj7R8PZxjhcsD6bK0bP/ZcPhd/fS1quIyEhxA3HXz5JBNqjkLzpa0fFquyOS4LZ5SJJHiSDKbpysdxjmb4jr5IOZtkrU+3fCjjyM41iNsRt05DQD77DyPy/Ku5ZeRzXND2m2uFg969DDk3jT9R5WfE8c7XjA5GFUOBCNduqXttGS/o6MgRzlDUr3sCr7NRaZdNDksICi3dr2nqKRLyKVDfi+a2uJ58ZWbv2GmdJ7LcLc/cs1MPye4D6UtFOz3fULL/Z47tfZ2SKv8vlSs/9XX9VrpBbD3Gj/NfLZlrkkv8Ap9RjdwTDcz8Xg+PI4aiAzVz8jySJ9ABwfWmrLd9PT/tP4GdpwV7DZ0ahQ25G0iyIXPdYjeRVuoFgeefgvRh3FGKSpgsZa8kaG1q3BdtXmPqE0xZ42AOaCC2z7x94Gu5LW479ZEoAaTZ36/31tM4BGxwdoGonmdz9eSegWaXC4g4Flv8AdcAQFosZ5eAsbiTgAF3xN6rRcOyrAs+iWg2OKK5S6xweLC+cFxx8DS7ah1UtS44hKabZKU8QfqAq7Boo/IfWxSfIe2xZJs6XbcvGlwRTO7VWqwD05H0S7Kxw+zGyVw/dJtMpmOEgu9jQJ3uhf1QkrTpNONEGjZP0XAE/ZdpG/FnicAQaD2kijzb5fyXlvFuGycF4o/h77+7yXJjOI/Vv4fML1mZjG1Jql1/FtdX/ANJP7UcHZx/hLhCNOQ06oX1ux46fPkmhJwdoWcFONM8ukcWuN96hrtScXSNcJG6ZY3FkjOrXDmhXktK17dWjEofDLXbqFqsSKXaBLY2rQ7e7ZVNd7wXXu2VAfTgtbkYox6Np9mkrnS8bxSRpbLFI0fvNcD+TVvGtBYCf2f7/ACXnH2czCP2k4hF1mw2v/hcF6Pq9yu4kFfOcyNZmfQ8Z3iQbwp1syIr5EO9R/wBIPKqyNf8AOlHhUunOfGT8cZ+hX2ZQkdz52tXHlcETyqpAT6skAnvXGOPQgeSk92wpo+e6gzYkGgB0pXJB+ISTR3J6J7gSBtEelpBiO0ltp1huAcKA8EoTS4k1t3RWqwlWM+uqOa+2oBJSPAGxquZVbp72sDpSrmdTt+R2KCdOQ5zast23QOCJxRpzga6V/VLpiLe0MGw3vevkf5IiQ3qO+3Pv/wDnyQ8lFrbNN23dyQCCSxumrTXaN2cfA+lKgwRNb+M4WLr3tVfOrRzi97yALjuiGtoV3/2UG/Fmt4DdrrcCqRABZceO4fE8Dc7F2/il/wCFHLpZrOvnY2806dw2R16i0N8N69EtzY8HFsz50EZ6hxbY9Vxx5x9oHBxhZX/mcdh7J9MymgcieT/yCx+RF1FURYI6r1PjXtJ7Pdi7FnzoJ2yDs3MG4IO2/cvLyYG5E+NjTGaGNxEMhG7m+Ktikv1ZDND+SAHNpRRUjAqdATtCxn12NXv2Q5d7wXXO2VBO6u2ZYxNH7FTmL2wwWjlkQyxE/wDEkfUBerXbHd9gn0Xi/B5zj8f4LODWjNjs/wC0uFj0tezsbTntPMAfQrx+evyWevw3+OgfFJj4vAehcWeoofVMc5ga74efVL5Ronil6tc13oQn3EIdXwhDiS6aGzrtMQSjS4joPGlWHEnlyO1lFTwkHcVXyQ7Wxg0d/qtlmcnE4gkbmh0TvBcKaduW6UQsBf7rC6z1CaQhwG7dKDOHWPKABuj4pLCy8/GuG4BvNz8aC+kkoB9OaGl9v+A4+zJ5p3D/AEYiQfmaH1Q6GNdkutux5pbkSaS2QNBNb+B71mZftJ4YRQwcvSe8s/quN9ueDuwp8oSPHZUexeAH30revne29pbONfDC9w5UBVF2wKCz8/hPCy5+fnxMe0bt1e8PMDf1XkHH/tK4lmudFiHRGdg1hIYPPq4+dDwWNycnIy3h+bM+St2xmg1vkBsmUW/DpSS9PYuNfazwrELmcNwcnMkHJxLY2eu5+ixHFPtQ9qM4ubhjFwoz8PYx6nAfvO/oshqLuTF0Me8051KixX6RlmrwnxHiXGeJlx4lxXJma/csfO4t/h5BADFi5FxJ8AEcIWfrElS0MHIBVWJEXnbAm4sXRjj5lWsibGba0Aq4kKtxT6RQm8pekXKulJxUUrYyLS5QJorlrhRbOSLXymFkU7BboJWyD5L3hhBl1Dk+/qLC8Dk3xJB4WvbPZ2c5HAuFZDnanPxYSSerg2j9QV5/OjdM3cN+oLymWD43/VaFksU+EyXtGUWjUdQ2NbhZXi3EIcOJ8ksgaAdjzs9w8V53xfiruITOL3VH+rGDt8+8rJxZS2dLo1Z0tVZ6TxLjXA8WR0c/E8QSAWWCUOd6CykOR7b8Fxv8tFk5TrqmR6QPMur6WvPnltbAAeKodNEwe89rVu2ZlpG3m+0HNNjEwMeEfqukeZD6ABJOJe0fFs4ET58ug/qRnQPos67NiBpgLz4KXaZcw/Cxywd5RSkwSkorsusl5O9ncnqVd95MbbL2sHe5wCBOHkP/AMWfR4NKnHw/FBuQukPjsqR40mRlyIL5CjkRNYJJ8gO1fDDCQ57/AJ8m/NcldmZURYxkeLCQBoaNz5nmVOCLHgNwxNaT16qwvtWhxI+yZDJzZeQVArcRsTQLs9T3rnYsA5bolxsIeW22RyWjRRXRmWSUn2VO93kqy9Sc6wh3khSboslZb2i4X7IcvX2tDYfQuLlAuVZeoF6GwygWOcua1UXLmopbHUQkFdVTSVYE5NqibW6o5GdXNIC2vAPbHA4f7L4+FkSuGZjhzOz7N3vDUSKIFcisVH8Y80QyGPW52gXzulLNgWZUx8ef7TsL4pxyTiU5ke2STo1t01o+f5oQDMlqmMYO42f6K1vu7NAHkpWTzJTY+LGKoSfLk+0U/cHyOuXIcR3A1+Suj4disNlpcfEqTSe9StaI4oL4M0s2R/JdG2KP4I2t8gpPffJUAlfAm+ar54RpvuyEtqjVSvl3CEfzU5MrBWWiQjqvu18UMSV9ZSqRTRBYlXxcChASphxvmu2sGlHJm1uChy69jzRXPmgptn7Kci0O+jjlG10qsqbLxR0uC5a4eaiUthokXLlqJ5r5Cw0f/9k="/>
          <p:cNvSpPr>
            <a:spLocks noChangeAspect="1" noChangeArrowheads="1"/>
          </p:cNvSpPr>
          <p:nvPr/>
        </p:nvSpPr>
        <p:spPr bwMode="auto">
          <a:xfrm>
            <a:off x="63500" y="-419100"/>
            <a:ext cx="1181100" cy="8858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3316" name="Picture 4" descr="http://t0.gstatic.com/images?q=tbn:ANd9GcTSWD6VyARJtEaAAL2FdlnwNRCwGzKmZD8DbYXEgceDqNzTJ58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124744"/>
            <a:ext cx="3096344" cy="4608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5122912" cy="590465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</a:t>
            </a:r>
            <a:r>
              <a:rPr lang="es-CO" sz="4000" dirty="0" smtClean="0"/>
              <a:t> El cap.8 se terminó de redactar en el 551 A. C. y el 9 se inició en el 538 A. C. </a:t>
            </a:r>
          </a:p>
          <a:p>
            <a:pPr algn="ctr">
              <a:buNone/>
            </a:pPr>
            <a:r>
              <a:rPr lang="es-CO" sz="4000" dirty="0" smtClean="0"/>
              <a:t>    Recalquemos aquí que desde el cap. 2 al 7, trascurrieron cincuenta años del </a:t>
            </a:r>
            <a:r>
              <a:rPr lang="es-CO" sz="4000" dirty="0" smtClean="0">
                <a:solidFill>
                  <a:srgbClr val="FF0000"/>
                </a:solidFill>
              </a:rPr>
              <a:t>(603-553 A. C).   </a:t>
            </a:r>
            <a:endParaRPr lang="es-CO" sz="40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t2.gstatic.com/images?q=tbn:ANd9GcQcPCkrYwiJRrEOwbEMu9yuIv65OQDcSzLhz6x7wLOMLQYQ0qj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764704"/>
            <a:ext cx="3024336" cy="49685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1584176"/>
          </a:xfrm>
          <a:solidFill>
            <a:srgbClr val="FFFF00"/>
          </a:solidFill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ES" i="1" dirty="0" smtClean="0"/>
              <a:t>     Por tanto, para entender de la mejor manera posible esta extraordinaria profecía, es necesario darle un repaso rápidamente al capitulo 7.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2132856"/>
            <a:ext cx="2555776" cy="440120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ES" sz="2800" i="1" dirty="0" smtClean="0"/>
              <a:t>Daniel 7 (escrito en el año </a:t>
            </a:r>
            <a:r>
              <a:rPr lang="es-ES" sz="2800" i="1" dirty="0" smtClean="0">
                <a:solidFill>
                  <a:srgbClr val="FF0000"/>
                </a:solidFill>
              </a:rPr>
              <a:t>553-552 A.D.</a:t>
            </a:r>
            <a:r>
              <a:rPr lang="es-ES" sz="2800" i="1" dirty="0" smtClean="0"/>
              <a:t>) revela la historia del mundo desde el tiempo de Daniel hasta el tiempo de la segunda venida de Cristo. </a:t>
            </a:r>
            <a:endParaRPr lang="es-ES" sz="2800" dirty="0"/>
          </a:p>
        </p:txBody>
      </p:sp>
      <p:pic>
        <p:nvPicPr>
          <p:cNvPr id="1026" name="Picture 2" descr="http://t1.gstatic.com/images?q=tbn:ANd9GcQG1J6H6NY74dXYNqKFfcXms5ReZPwjKebsRmqUvlLBY8sMlnJWW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3068960"/>
            <a:ext cx="1728192" cy="2520280"/>
          </a:xfrm>
          <a:prstGeom prst="rect">
            <a:avLst/>
          </a:prstGeom>
          <a:noFill/>
        </p:spPr>
      </p:pic>
      <p:pic>
        <p:nvPicPr>
          <p:cNvPr id="1028" name="Picture 4" descr="http://t2.gstatic.com/images?q=tbn:ANd9GcQeg0AUo7cvgfsn8mngtTNiAIMkidZ6cvX3-B_-s7yyxu33v5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2996952"/>
            <a:ext cx="1547664" cy="252028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355976" y="3861048"/>
            <a:ext cx="3168352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endParaRPr lang="es-ES" b="1" i="1" dirty="0" smtClean="0">
              <a:solidFill>
                <a:srgbClr val="FF0000"/>
              </a:solidFill>
            </a:endParaRPr>
          </a:p>
          <a:p>
            <a:r>
              <a:rPr lang="es-ES" b="1" i="1" dirty="0" smtClean="0"/>
              <a:t>Aproximadamente 2633 años </a:t>
            </a:r>
            <a:br>
              <a:rPr lang="es-ES" b="1" i="1" dirty="0" smtClean="0"/>
            </a:br>
            <a:endParaRPr lang="es-CO" b="1" dirty="0"/>
          </a:p>
        </p:txBody>
      </p:sp>
      <p:sp>
        <p:nvSpPr>
          <p:cNvPr id="8" name="7 Flecha derecha"/>
          <p:cNvSpPr/>
          <p:nvPr/>
        </p:nvSpPr>
        <p:spPr>
          <a:xfrm>
            <a:off x="2663932" y="5659457"/>
            <a:ext cx="3240360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476672"/>
            <a:ext cx="4716016" cy="5649491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ES" i="1" dirty="0" smtClean="0"/>
              <a:t>    </a:t>
            </a:r>
            <a:r>
              <a:rPr lang="es-ES" sz="4000" i="1" dirty="0" smtClean="0"/>
              <a:t>En visión, Daniel ve cuatro imperios mundiales simbolizados como bestias, seguido de un poder representado por un cuerno pequeño </a:t>
            </a:r>
            <a:r>
              <a:rPr lang="es-ES" sz="4000" i="1" dirty="0" smtClean="0">
                <a:solidFill>
                  <a:srgbClr val="FF0000"/>
                </a:solidFill>
              </a:rPr>
              <a:t>(Daniel 7:1-8, 15-21, 23-25).</a:t>
            </a:r>
            <a:endParaRPr lang="es-CO" sz="4000" dirty="0">
              <a:solidFill>
                <a:srgbClr val="FF0000"/>
              </a:solidFill>
            </a:endParaRPr>
          </a:p>
        </p:txBody>
      </p:sp>
      <p:pic>
        <p:nvPicPr>
          <p:cNvPr id="51202" name="Picture 2" descr="http://t0.gstatic.com/images?q=tbn:ANd9GcTZOjsQzqwQ64IS8CUOT16Wva87lFHRG3LlCL-k1FNzagZtbi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260648"/>
            <a:ext cx="4176464" cy="3672408"/>
          </a:xfrm>
          <a:prstGeom prst="rect">
            <a:avLst/>
          </a:prstGeom>
          <a:noFill/>
        </p:spPr>
      </p:pic>
      <p:pic>
        <p:nvPicPr>
          <p:cNvPr id="51204" name="Picture 4" descr="http://t2.gstatic.com/images?q=tbn:ANd9GcQI8IwyZht0zk874Fm9xdjjqJYmAnkgeHudmN60SFh5nbV5sDOyw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4077072"/>
            <a:ext cx="3744416" cy="2448272"/>
          </a:xfrm>
          <a:prstGeom prst="rect">
            <a:avLst/>
          </a:prstGeom>
          <a:noFill/>
        </p:spPr>
      </p:pic>
      <p:sp>
        <p:nvSpPr>
          <p:cNvPr id="6" name="5 Flecha derecha"/>
          <p:cNvSpPr/>
          <p:nvPr/>
        </p:nvSpPr>
        <p:spPr>
          <a:xfrm rot="21010030">
            <a:off x="3775248" y="1344347"/>
            <a:ext cx="1348054" cy="975188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>
                <a:solidFill>
                  <a:schemeClr val="tx1"/>
                </a:solidFill>
              </a:rPr>
              <a:t>Babilonia</a:t>
            </a:r>
            <a:endParaRPr lang="es-CO" dirty="0">
              <a:solidFill>
                <a:schemeClr val="tx1"/>
              </a:solidFill>
            </a:endParaRPr>
          </a:p>
        </p:txBody>
      </p:sp>
      <p:sp>
        <p:nvSpPr>
          <p:cNvPr id="7" name="6 Flecha izquierda"/>
          <p:cNvSpPr/>
          <p:nvPr/>
        </p:nvSpPr>
        <p:spPr>
          <a:xfrm>
            <a:off x="7884368" y="404664"/>
            <a:ext cx="1259632" cy="988688"/>
          </a:xfrm>
          <a:prstGeom prst="lef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>
                <a:solidFill>
                  <a:schemeClr val="tx1"/>
                </a:solidFill>
              </a:rPr>
              <a:t>Grecia</a:t>
            </a:r>
            <a:endParaRPr lang="es-CO" dirty="0">
              <a:solidFill>
                <a:schemeClr val="tx1"/>
              </a:solidFill>
            </a:endParaRPr>
          </a:p>
        </p:txBody>
      </p:sp>
      <p:sp>
        <p:nvSpPr>
          <p:cNvPr id="8" name="7 Flecha derecha"/>
          <p:cNvSpPr/>
          <p:nvPr/>
        </p:nvSpPr>
        <p:spPr>
          <a:xfrm rot="20374114">
            <a:off x="3740936" y="3001408"/>
            <a:ext cx="1685612" cy="1062236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>
                <a:solidFill>
                  <a:schemeClr val="tx1"/>
                </a:solidFill>
              </a:rPr>
              <a:t>Medopercia</a:t>
            </a:r>
            <a:endParaRPr lang="es-CO" dirty="0">
              <a:solidFill>
                <a:schemeClr val="tx1"/>
              </a:solidFill>
            </a:endParaRPr>
          </a:p>
        </p:txBody>
      </p:sp>
      <p:sp>
        <p:nvSpPr>
          <p:cNvPr id="9" name="8 Flecha izquierda"/>
          <p:cNvSpPr/>
          <p:nvPr/>
        </p:nvSpPr>
        <p:spPr>
          <a:xfrm rot="1152641">
            <a:off x="7766940" y="2491658"/>
            <a:ext cx="1423343" cy="1800200"/>
          </a:xfrm>
          <a:prstGeom prst="lef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>
                <a:solidFill>
                  <a:schemeClr val="tx1"/>
                </a:solidFill>
              </a:rPr>
              <a:t>Imperio Romano</a:t>
            </a:r>
            <a:endParaRPr lang="es-CO" dirty="0">
              <a:solidFill>
                <a:schemeClr val="tx1"/>
              </a:solidFill>
            </a:endParaRPr>
          </a:p>
        </p:txBody>
      </p:sp>
      <p:sp>
        <p:nvSpPr>
          <p:cNvPr id="10" name="9 Flecha derecha"/>
          <p:cNvSpPr/>
          <p:nvPr/>
        </p:nvSpPr>
        <p:spPr>
          <a:xfrm rot="17418760">
            <a:off x="5698261" y="5148425"/>
            <a:ext cx="1819345" cy="1190998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>
                <a:solidFill>
                  <a:schemeClr val="tx1"/>
                </a:solidFill>
              </a:rPr>
              <a:t>Cuero pequeño</a:t>
            </a:r>
            <a:endParaRPr lang="es-CO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76672"/>
            <a:ext cx="4968552" cy="6048672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ES" i="1" dirty="0" smtClean="0"/>
              <a:t>    </a:t>
            </a:r>
            <a:r>
              <a:rPr lang="es-ES" sz="4000" i="1" dirty="0" smtClean="0"/>
              <a:t>El Juicio Investigador se lleva a cabo en el cielo </a:t>
            </a:r>
            <a:r>
              <a:rPr lang="es-ES" sz="4000" i="1" dirty="0" smtClean="0">
                <a:solidFill>
                  <a:srgbClr val="FF0000"/>
                </a:solidFill>
              </a:rPr>
              <a:t>(Daniel 7:9-10, 13, 22, 26)</a:t>
            </a:r>
            <a:r>
              <a:rPr lang="es-ES" sz="4000" i="1" dirty="0" smtClean="0"/>
              <a:t>. Y, después de eso, la historia termina con el segundo advenimiento de Cristo </a:t>
            </a:r>
            <a:r>
              <a:rPr lang="es-ES" sz="4000" i="1" dirty="0" smtClean="0">
                <a:solidFill>
                  <a:srgbClr val="FF0000"/>
                </a:solidFill>
              </a:rPr>
              <a:t>(Daniel 7:14, 27-28). </a:t>
            </a:r>
            <a:endParaRPr lang="es-ES" sz="4000" dirty="0" smtClean="0">
              <a:solidFill>
                <a:srgbClr val="FF0000"/>
              </a:solidFill>
            </a:endParaRPr>
          </a:p>
          <a:p>
            <a:endParaRPr lang="es-CO" dirty="0"/>
          </a:p>
        </p:txBody>
      </p:sp>
      <p:pic>
        <p:nvPicPr>
          <p:cNvPr id="52226" name="Picture 2" descr="http://t3.gstatic.com/images?q=tbn:ANd9GcQwOs_v5e6EFwZfQCOnBq06QoyW4StU5o9AmfFaEoDEJHp3tJo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924944"/>
            <a:ext cx="3259063" cy="2304256"/>
          </a:xfrm>
          <a:prstGeom prst="rect">
            <a:avLst/>
          </a:prstGeom>
          <a:noFill/>
        </p:spPr>
      </p:pic>
      <p:pic>
        <p:nvPicPr>
          <p:cNvPr id="52228" name="Picture 4" descr="http://t0.gstatic.com/images?q=tbn:ANd9GcScE8R4bQKe1LRPE9BdgFbXe_cHWJsggEvkxv_8vaEqZaEmfFD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404664"/>
            <a:ext cx="3240782" cy="223224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148064" y="5373216"/>
            <a:ext cx="3816424" cy="138499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2800" i="1" dirty="0" smtClean="0"/>
              <a:t>El juicio comienza por la casa de Dios”, la iglesia </a:t>
            </a:r>
            <a:r>
              <a:rPr lang="es-ES" sz="2800" i="1" dirty="0" smtClean="0">
                <a:solidFill>
                  <a:srgbClr val="FF0000"/>
                </a:solidFill>
              </a:rPr>
              <a:t>(1Ped.4:17)..</a:t>
            </a:r>
            <a:endParaRPr lang="es-CO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4664"/>
            <a:ext cx="8424936" cy="612068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s-ES" i="1" dirty="0" smtClean="0"/>
              <a:t>     Los animales en Daniel 7 paralelan con las partes de la imagen de metal de Daniel 2. El león en el capítulo 7 es Babilonia</a:t>
            </a:r>
            <a:r>
              <a:rPr lang="es-ES" i="1" dirty="0" smtClean="0">
                <a:solidFill>
                  <a:srgbClr val="FF0000"/>
                </a:solidFill>
              </a:rPr>
              <a:t> (605-538 A.C.).</a:t>
            </a:r>
          </a:p>
          <a:p>
            <a:pPr>
              <a:buNone/>
            </a:pPr>
            <a:endParaRPr lang="es-ES" i="1" dirty="0" smtClean="0"/>
          </a:p>
          <a:p>
            <a:pPr>
              <a:buNone/>
            </a:pPr>
            <a:r>
              <a:rPr lang="es-ES" i="1" dirty="0" smtClean="0"/>
              <a:t>    </a:t>
            </a:r>
            <a:r>
              <a:rPr lang="es-ES" b="1" i="1" dirty="0" smtClean="0">
                <a:solidFill>
                  <a:srgbClr val="FF0000"/>
                </a:solidFill>
              </a:rPr>
              <a:t>El oso es Medo-Persia (538-331 A.C.). </a:t>
            </a:r>
          </a:p>
          <a:p>
            <a:pPr>
              <a:buNone/>
            </a:pPr>
            <a:endParaRPr lang="es-ES" i="1" dirty="0" smtClean="0"/>
          </a:p>
          <a:p>
            <a:pPr>
              <a:buNone/>
            </a:pPr>
            <a:r>
              <a:rPr lang="es-ES" i="1" dirty="0" smtClean="0"/>
              <a:t>     </a:t>
            </a:r>
            <a:r>
              <a:rPr lang="es-ES" b="1" i="1" dirty="0" smtClean="0">
                <a:solidFill>
                  <a:srgbClr val="0070C0"/>
                </a:solidFill>
              </a:rPr>
              <a:t>El leopardo es Grecia </a:t>
            </a:r>
            <a:r>
              <a:rPr lang="es-ES" b="1" i="1" dirty="0" smtClean="0">
                <a:solidFill>
                  <a:srgbClr val="FF0000"/>
                </a:solidFill>
              </a:rPr>
              <a:t>(331-301 A.C.)</a:t>
            </a:r>
            <a:r>
              <a:rPr lang="es-ES" b="1" i="1" dirty="0" smtClean="0">
                <a:solidFill>
                  <a:srgbClr val="0070C0"/>
                </a:solidFill>
              </a:rPr>
              <a:t>, y es entonces que se divide en cuatro reinos que continúan hasta aproximadamente 168 A.C.). </a:t>
            </a:r>
          </a:p>
          <a:p>
            <a:pPr>
              <a:buNone/>
            </a:pPr>
            <a:endParaRPr lang="es-ES" i="1" dirty="0" smtClean="0"/>
          </a:p>
          <a:p>
            <a:pPr>
              <a:buNone/>
            </a:pPr>
            <a:r>
              <a:rPr lang="es-ES" i="1" dirty="0" smtClean="0"/>
              <a:t>     </a:t>
            </a:r>
            <a:r>
              <a:rPr lang="es-ES" b="1" i="1" dirty="0" smtClean="0">
                <a:solidFill>
                  <a:srgbClr val="002060"/>
                </a:solidFill>
              </a:rPr>
              <a:t>La bestia terrible es Roma Pagana (168 A.C. hasta el siglo quinto D.C., cuando se divide en diez reinos). </a:t>
            </a:r>
          </a:p>
          <a:p>
            <a:pPr>
              <a:buNone/>
            </a:pPr>
            <a:endParaRPr lang="es-ES" i="1" dirty="0" smtClean="0"/>
          </a:p>
          <a:p>
            <a:pPr>
              <a:buNone/>
            </a:pPr>
            <a:r>
              <a:rPr lang="es-ES" i="1" dirty="0" smtClean="0"/>
              <a:t>     </a:t>
            </a:r>
            <a:r>
              <a:rPr lang="es-ES" b="1" i="1" dirty="0" smtClean="0">
                <a:solidFill>
                  <a:srgbClr val="00B050"/>
                </a:solidFill>
              </a:rPr>
              <a:t>El cuerno pequeño es Roma Papal, la cual ganó el poder completo en 538 D.C., después de haber desarraigado tres reinos (Hérulos, Vándalos, y Ostrogodos). </a:t>
            </a:r>
            <a:br>
              <a:rPr lang="es-ES" b="1" i="1" dirty="0" smtClean="0">
                <a:solidFill>
                  <a:srgbClr val="00B050"/>
                </a:solidFill>
              </a:rPr>
            </a:br>
            <a:endParaRPr lang="es-ES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t2.gstatic.com/images?q=tbn:ANd9GcTBESCxewWjh2ekkAvH5RHAIPDa2wLXOxxvnvkuKT978IdSrCnLRw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60648"/>
            <a:ext cx="6048672" cy="61926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2088232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ES" i="1" dirty="0" smtClean="0"/>
              <a:t>      Daniel 8 se compone de dos partes. La primera es una profecía de un Evento que paralela muy de cerca con la profecía de Daniel 7.</a:t>
            </a:r>
            <a:br>
              <a:rPr lang="es-ES" i="1" dirty="0" smtClean="0"/>
            </a:b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395536" y="2690336"/>
            <a:ext cx="410445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ES" sz="2800" i="1" dirty="0" smtClean="0"/>
              <a:t>Esta profecía es acerca de dos bestias y un cuerno pequeño que les sigue </a:t>
            </a:r>
            <a:r>
              <a:rPr lang="es-ES" sz="2800" i="1" dirty="0" smtClean="0">
                <a:solidFill>
                  <a:srgbClr val="FF0000"/>
                </a:solidFill>
              </a:rPr>
              <a:t>(Daniel 8:1-12, 20-25)</a:t>
            </a:r>
            <a:r>
              <a:rPr lang="es-ES" sz="2800" i="1" dirty="0" smtClean="0"/>
              <a:t>. La primera bestia, un carnero, es Medo-Persia </a:t>
            </a:r>
            <a:r>
              <a:rPr lang="es-ES" sz="2800" i="1" dirty="0" smtClean="0">
                <a:solidFill>
                  <a:srgbClr val="FF0000"/>
                </a:solidFill>
              </a:rPr>
              <a:t>(538-334 A.C.)</a:t>
            </a:r>
            <a:r>
              <a:rPr lang="es-ES" sz="2800" i="1" dirty="0" smtClean="0"/>
              <a:t>, y el macho cabrío que lo derribó era Grecia </a:t>
            </a:r>
            <a:r>
              <a:rPr lang="es-ES" sz="2800" i="1" dirty="0" smtClean="0">
                <a:solidFill>
                  <a:srgbClr val="FF0000"/>
                </a:solidFill>
              </a:rPr>
              <a:t>(334-168 A.C.). </a:t>
            </a:r>
          </a:p>
        </p:txBody>
      </p:sp>
      <p:pic>
        <p:nvPicPr>
          <p:cNvPr id="32770" name="Picture 2" descr="http://t2.gstatic.com/images?q=tbn:ANd9GcS59u3UnaSAa5EWsF4rO2oyroDz-6MdI6vgmE1Dw6I4GJ86AR0qC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2492896"/>
            <a:ext cx="3600400" cy="3655293"/>
          </a:xfrm>
          <a:prstGeom prst="rect">
            <a:avLst/>
          </a:prstGeom>
          <a:noFill/>
        </p:spPr>
      </p:pic>
      <p:sp>
        <p:nvSpPr>
          <p:cNvPr id="5" name="4 Flecha izquierda"/>
          <p:cNvSpPr/>
          <p:nvPr/>
        </p:nvSpPr>
        <p:spPr>
          <a:xfrm rot="19881128">
            <a:off x="7766626" y="1861117"/>
            <a:ext cx="1592707" cy="2442047"/>
          </a:xfrm>
          <a:prstGeom prst="lef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800" dirty="0" smtClean="0">
                <a:solidFill>
                  <a:schemeClr val="tx1"/>
                </a:solidFill>
              </a:rPr>
              <a:t>Medo percia</a:t>
            </a:r>
            <a:endParaRPr lang="es-CO" sz="2800" dirty="0">
              <a:solidFill>
                <a:schemeClr val="tx1"/>
              </a:solidFill>
            </a:endParaRPr>
          </a:p>
        </p:txBody>
      </p:sp>
      <p:sp>
        <p:nvSpPr>
          <p:cNvPr id="6" name="5 Flecha derecha"/>
          <p:cNvSpPr/>
          <p:nvPr/>
        </p:nvSpPr>
        <p:spPr>
          <a:xfrm rot="20118456">
            <a:off x="4189527" y="2510090"/>
            <a:ext cx="1228757" cy="1885279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200" dirty="0" smtClean="0">
                <a:solidFill>
                  <a:schemeClr val="tx1"/>
                </a:solidFill>
              </a:rPr>
              <a:t>Grecia</a:t>
            </a:r>
            <a:endParaRPr lang="es-CO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332656"/>
            <a:ext cx="5112568" cy="6192688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ES" i="1" dirty="0" smtClean="0"/>
              <a:t>    </a:t>
            </a:r>
            <a:r>
              <a:rPr lang="es-ES" sz="3900" i="1" dirty="0" smtClean="0"/>
              <a:t>El "cuerno notable" era Alejandro el Grande quien, antes de su muerte en 323 a. C, esculpió el imperio más grande en la historia hasta ese entonces–en sólo diez años. </a:t>
            </a:r>
          </a:p>
          <a:p>
            <a:pPr algn="ctr">
              <a:buNone/>
            </a:pPr>
            <a:r>
              <a:rPr lang="es-ES" sz="3900" i="1" dirty="0" smtClean="0"/>
              <a:t>Cuando fue truncado en lo mejor de su vida a la edad de 32 años, el imperio fue dividido en cuatro secciones.</a:t>
            </a:r>
          </a:p>
          <a:p>
            <a:pPr>
              <a:buNone/>
            </a:pPr>
            <a:endParaRPr lang="es-ES" i="1" dirty="0" smtClean="0"/>
          </a:p>
          <a:p>
            <a:pPr>
              <a:buNone/>
            </a:pPr>
            <a:endParaRPr lang="es-CO" dirty="0"/>
          </a:p>
        </p:txBody>
      </p:sp>
      <p:pic>
        <p:nvPicPr>
          <p:cNvPr id="4" name="Picture 2" descr="http://t2.gstatic.com/images?q=tbn:ANd9GcS59u3UnaSAa5EWsF4rO2oyroDz-6MdI6vgmE1Dw6I4GJ86AR0qC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43600" y="692696"/>
            <a:ext cx="3600400" cy="4392488"/>
          </a:xfrm>
          <a:prstGeom prst="rect">
            <a:avLst/>
          </a:prstGeom>
          <a:noFill/>
        </p:spPr>
      </p:pic>
      <p:sp>
        <p:nvSpPr>
          <p:cNvPr id="5" name="4 Flecha izquierda"/>
          <p:cNvSpPr/>
          <p:nvPr/>
        </p:nvSpPr>
        <p:spPr>
          <a:xfrm rot="19305870">
            <a:off x="6868607" y="577662"/>
            <a:ext cx="1888819" cy="1350620"/>
          </a:xfrm>
          <a:prstGeom prst="lef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400" dirty="0" smtClean="0">
                <a:solidFill>
                  <a:schemeClr val="tx1"/>
                </a:solidFill>
              </a:rPr>
              <a:t>Alejandro Magno</a:t>
            </a:r>
            <a:endParaRPr lang="es-CO" sz="2400" dirty="0">
              <a:solidFill>
                <a:schemeClr val="tx1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5528639" y="5258817"/>
            <a:ext cx="3441930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dirty="0"/>
              <a:t>A la muerte de </a:t>
            </a:r>
            <a:r>
              <a:rPr lang="es-CO" b="1" dirty="0"/>
              <a:t>Alejandro Magno</a:t>
            </a:r>
            <a:r>
              <a:rPr lang="es-CO" dirty="0"/>
              <a:t>, sus </a:t>
            </a:r>
            <a:r>
              <a:rPr lang="es-CO" dirty="0" smtClean="0"/>
              <a:t>cuatro generales </a:t>
            </a:r>
            <a:r>
              <a:rPr lang="es-CO" dirty="0"/>
              <a:t>se repartieron el imperio.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4664"/>
            <a:ext cx="5616624" cy="6048672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ES" i="1" dirty="0" smtClean="0"/>
              <a:t>    </a:t>
            </a:r>
            <a:r>
              <a:rPr lang="es-ES" sz="5800" i="1" dirty="0" smtClean="0"/>
              <a:t>El cuerno pequeño es Roma Papal la cual nos dice la Biblia y los historiadores, surgió de Roma imperial. </a:t>
            </a:r>
          </a:p>
          <a:p>
            <a:pPr>
              <a:buNone/>
            </a:pPr>
            <a:endParaRPr lang="es-ES" i="1" dirty="0" smtClean="0"/>
          </a:p>
          <a:p>
            <a:pPr>
              <a:buNone/>
            </a:pPr>
            <a:endParaRPr lang="es-CO" dirty="0"/>
          </a:p>
        </p:txBody>
      </p:sp>
      <p:pic>
        <p:nvPicPr>
          <p:cNvPr id="55298" name="Picture 2" descr="http://t0.gstatic.com/images?q=tbn:ANd9GcS1CsOMWiqWcQ6Y7s4CZTKWwgoyvPchG81Ka_sfCzsCiXsWn14ca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764704"/>
            <a:ext cx="3131840" cy="5328592"/>
          </a:xfrm>
          <a:prstGeom prst="rect">
            <a:avLst/>
          </a:prstGeom>
          <a:noFill/>
        </p:spPr>
      </p:pic>
      <p:sp>
        <p:nvSpPr>
          <p:cNvPr id="5" name="4 Flecha derecha"/>
          <p:cNvSpPr/>
          <p:nvPr/>
        </p:nvSpPr>
        <p:spPr>
          <a:xfrm rot="3069535">
            <a:off x="5832284" y="867748"/>
            <a:ext cx="2168043" cy="1273878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400" dirty="0" smtClean="0">
                <a:solidFill>
                  <a:schemeClr val="tx1"/>
                </a:solidFill>
              </a:rPr>
              <a:t>Cuerno pequeño</a:t>
            </a:r>
            <a:endParaRPr lang="es-CO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260648"/>
            <a:ext cx="8568952" cy="6264696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s-ES" i="1" dirty="0" smtClean="0"/>
              <a:t>    </a:t>
            </a:r>
            <a:r>
              <a:rPr lang="es-ES" sz="5800" i="1" dirty="0" smtClean="0"/>
              <a:t>De él nos habla Daniel </a:t>
            </a:r>
            <a:r>
              <a:rPr lang="es-ES" sz="5800" i="1" dirty="0" smtClean="0">
                <a:solidFill>
                  <a:srgbClr val="FF0000"/>
                </a:solidFill>
              </a:rPr>
              <a:t>(7:8, 19-26, y 8:9-12, 23-25).</a:t>
            </a:r>
          </a:p>
          <a:p>
            <a:pPr>
              <a:buNone/>
            </a:pPr>
            <a:r>
              <a:rPr lang="es-ES" sz="5800" i="1" dirty="0" smtClean="0"/>
              <a:t>    se concentra sobre este poder que hablaría </a:t>
            </a:r>
            <a:r>
              <a:rPr lang="es-ES" sz="5800" i="1" dirty="0" smtClean="0">
                <a:solidFill>
                  <a:srgbClr val="0070C0"/>
                </a:solidFill>
              </a:rPr>
              <a:t>blasfemias</a:t>
            </a:r>
            <a:r>
              <a:rPr lang="es-ES" sz="5800" i="1" dirty="0" smtClean="0"/>
              <a:t> </a:t>
            </a:r>
            <a:r>
              <a:rPr lang="es-ES" sz="5800" i="1" dirty="0" smtClean="0">
                <a:solidFill>
                  <a:srgbClr val="FF0000"/>
                </a:solidFill>
              </a:rPr>
              <a:t>(7:8, 20; 8:11),</a:t>
            </a:r>
          </a:p>
          <a:p>
            <a:pPr>
              <a:buNone/>
            </a:pPr>
            <a:r>
              <a:rPr lang="es-ES" sz="5800" i="1" dirty="0" smtClean="0"/>
              <a:t>   trataría de </a:t>
            </a:r>
            <a:r>
              <a:rPr lang="es-ES" sz="5800" i="1" dirty="0" smtClean="0">
                <a:solidFill>
                  <a:srgbClr val="0070C0"/>
                </a:solidFill>
              </a:rPr>
              <a:t>matar </a:t>
            </a:r>
            <a:r>
              <a:rPr lang="es-ES" sz="5800" i="1" dirty="0" smtClean="0"/>
              <a:t>el pueblo de Dios </a:t>
            </a:r>
            <a:r>
              <a:rPr lang="es-ES" sz="5800" i="1" dirty="0" smtClean="0">
                <a:solidFill>
                  <a:srgbClr val="FF0000"/>
                </a:solidFill>
              </a:rPr>
              <a:t>(7:21, 25; 8:10, 24-25),</a:t>
            </a:r>
          </a:p>
          <a:p>
            <a:pPr>
              <a:buNone/>
            </a:pPr>
            <a:r>
              <a:rPr lang="es-ES" sz="5800" i="1" dirty="0" smtClean="0"/>
              <a:t>    derribaría la </a:t>
            </a:r>
            <a:r>
              <a:rPr lang="es-ES" sz="5800" i="1" dirty="0" smtClean="0">
                <a:solidFill>
                  <a:srgbClr val="0070C0"/>
                </a:solidFill>
              </a:rPr>
              <a:t>verdad</a:t>
            </a:r>
            <a:r>
              <a:rPr lang="es-ES" sz="5800" i="1" dirty="0" smtClean="0"/>
              <a:t> (</a:t>
            </a:r>
            <a:r>
              <a:rPr lang="es-ES" sz="5800" i="1" dirty="0" smtClean="0">
                <a:solidFill>
                  <a:srgbClr val="FF0000"/>
                </a:solidFill>
              </a:rPr>
              <a:t>8:12, 25),</a:t>
            </a:r>
            <a:r>
              <a:rPr lang="es-ES" sz="5800" i="1" dirty="0" smtClean="0"/>
              <a:t> </a:t>
            </a:r>
          </a:p>
          <a:p>
            <a:pPr>
              <a:buNone/>
            </a:pPr>
            <a:r>
              <a:rPr lang="es-ES" sz="5800" i="1" dirty="0" smtClean="0"/>
              <a:t>    intentaría derribar del cielo el </a:t>
            </a:r>
            <a:r>
              <a:rPr lang="es-ES" sz="5800" i="1" dirty="0" smtClean="0">
                <a:solidFill>
                  <a:srgbClr val="0070C0"/>
                </a:solidFill>
              </a:rPr>
              <a:t>Santuario</a:t>
            </a:r>
            <a:r>
              <a:rPr lang="es-ES" sz="5800" i="1" dirty="0" smtClean="0"/>
              <a:t> de Dios </a:t>
            </a:r>
            <a:r>
              <a:rPr lang="es-ES" sz="5800" i="1" dirty="0" smtClean="0">
                <a:solidFill>
                  <a:srgbClr val="FF0000"/>
                </a:solidFill>
              </a:rPr>
              <a:t>(8:11)</a:t>
            </a:r>
            <a:r>
              <a:rPr lang="es-ES" sz="5800" i="1" dirty="0" smtClean="0"/>
              <a:t>, </a:t>
            </a:r>
          </a:p>
          <a:p>
            <a:pPr>
              <a:buNone/>
            </a:pPr>
            <a:r>
              <a:rPr lang="es-ES" sz="5800" i="1" dirty="0" smtClean="0"/>
              <a:t>    y hasta trataría a cambiar la </a:t>
            </a:r>
            <a:r>
              <a:rPr lang="es-ES" sz="5800" i="1" dirty="0">
                <a:solidFill>
                  <a:srgbClr val="0070C0"/>
                </a:solidFill>
              </a:rPr>
              <a:t>L</a:t>
            </a:r>
            <a:r>
              <a:rPr lang="es-ES" sz="5800" i="1" dirty="0" smtClean="0">
                <a:solidFill>
                  <a:srgbClr val="0070C0"/>
                </a:solidFill>
              </a:rPr>
              <a:t>ey de Dios </a:t>
            </a:r>
            <a:r>
              <a:rPr lang="es-ES" sz="5800" i="1" dirty="0" smtClean="0">
                <a:solidFill>
                  <a:srgbClr val="FF0000"/>
                </a:solidFill>
              </a:rPr>
              <a:t>(7:25).</a:t>
            </a:r>
          </a:p>
          <a:p>
            <a:pPr>
              <a:buNone/>
            </a:pPr>
            <a:endParaRPr lang="es-ES" sz="5800" i="1" dirty="0" smtClean="0"/>
          </a:p>
          <a:p>
            <a:pPr>
              <a:buNone/>
            </a:pPr>
            <a:r>
              <a:rPr lang="es-ES" sz="5800" i="1" dirty="0" smtClean="0"/>
              <a:t>    </a:t>
            </a:r>
            <a:r>
              <a:rPr lang="es-ES" sz="5800" i="1" dirty="0" smtClean="0">
                <a:solidFill>
                  <a:srgbClr val="FF0000"/>
                </a:solidFill>
              </a:rPr>
              <a:t>Apocalipsis 13 (lea versículos 6-7, por ejemplo) </a:t>
            </a:r>
            <a:r>
              <a:rPr lang="es-ES" sz="5800" i="1" dirty="0" smtClean="0"/>
              <a:t>Esta bestia</a:t>
            </a:r>
            <a:r>
              <a:rPr lang="es-ES" sz="5800" i="1" dirty="0" smtClean="0">
                <a:solidFill>
                  <a:srgbClr val="FF0000"/>
                </a:solidFill>
              </a:rPr>
              <a:t> </a:t>
            </a:r>
            <a:r>
              <a:rPr lang="es-ES" sz="5800" i="1" dirty="0" smtClean="0"/>
              <a:t>ejerce el mismo poder del cuerno pequeño–el Papado.</a:t>
            </a:r>
            <a:endParaRPr lang="es-CO" sz="5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  <a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64000" contrast="100000"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</a:p>
          <a:p>
            <a:pPr algn="ctr">
              <a:buNone/>
            </a:pPr>
            <a:r>
              <a:rPr lang="es-CO" dirty="0" smtClean="0">
                <a:solidFill>
                  <a:srgbClr val="FF0000"/>
                </a:solidFill>
                <a:latin typeface="Algerian" pitchFamily="82" charset="0"/>
              </a:rPr>
              <a:t>Es a partir de este momento  cuando empezamos a desarrolla la profecía, </a:t>
            </a:r>
            <a:r>
              <a:rPr lang="es-CO" dirty="0">
                <a:solidFill>
                  <a:srgbClr val="FF0000"/>
                </a:solidFill>
                <a:latin typeface="Algerian" pitchFamily="82" charset="0"/>
              </a:rPr>
              <a:t>l</a:t>
            </a:r>
            <a:r>
              <a:rPr lang="es-CO" dirty="0" smtClean="0">
                <a:solidFill>
                  <a:srgbClr val="FF0000"/>
                </a:solidFill>
                <a:latin typeface="Algerian" pitchFamily="82" charset="0"/>
              </a:rPr>
              <a:t>o anterior era una introducción a este tema tan importante, en el cual estamos involucrados usted y yo.</a:t>
            </a:r>
            <a:endParaRPr lang="es-CO" dirty="0"/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“</a:t>
            </a:r>
            <a:r>
              <a:rPr lang="es-CO" sz="3600" b="1" i="1" dirty="0" smtClean="0">
                <a:solidFill>
                  <a:srgbClr val="0070C0"/>
                </a:solidFill>
                <a:latin typeface="Agency FB" pitchFamily="34" charset="0"/>
              </a:rPr>
              <a:t>Hasta dos mil y trescientos días de tardes y mañanas; y el santuario será purificado</a:t>
            </a:r>
            <a:r>
              <a:rPr lang="es-CO" dirty="0" smtClean="0"/>
              <a:t>”</a:t>
            </a:r>
          </a:p>
          <a:p>
            <a:pPr algn="ctr">
              <a:buNone/>
            </a:pPr>
            <a:r>
              <a:rPr lang="es-CO" dirty="0" smtClean="0"/>
              <a:t> Esta es una profecía de tiempo.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95536" y="404664"/>
            <a:ext cx="4608512" cy="41549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ES" sz="3600" i="1" dirty="0" smtClean="0"/>
              <a:t>Se encuentra en </a:t>
            </a:r>
            <a:r>
              <a:rPr lang="es-ES" sz="3600" i="1" dirty="0" smtClean="0">
                <a:solidFill>
                  <a:srgbClr val="FF0000"/>
                </a:solidFill>
              </a:rPr>
              <a:t>Daniel 8:13-14.</a:t>
            </a:r>
            <a:r>
              <a:rPr lang="es-ES" sz="3600" i="1" dirty="0" smtClean="0"/>
              <a:t> </a:t>
            </a:r>
          </a:p>
          <a:p>
            <a:pPr algn="ctr"/>
            <a:r>
              <a:rPr lang="es-CO" sz="3200" dirty="0" smtClean="0"/>
              <a:t>¿Hasta cuándo durará la visión del continuo sacrificio, y la prevaricación asoladora que pone el santuario y el ejército para ser hollados?</a:t>
            </a:r>
          </a:p>
        </p:txBody>
      </p:sp>
      <p:pic>
        <p:nvPicPr>
          <p:cNvPr id="5" name="Picture 2" descr="http://t0.gstatic.com/images?q=tbn:ANd9GcRO76Ucr1PwLVaJ853fmNWeCd0Oa06vjwGx0M6avjKNIdr0fzYx1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476672"/>
            <a:ext cx="3816424" cy="408297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95536" y="5013176"/>
            <a:ext cx="8424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ES" sz="4800" i="1" u="sng" dirty="0" smtClean="0">
                <a:solidFill>
                  <a:srgbClr val="0070C0"/>
                </a:solidFill>
              </a:rPr>
              <a:t>"Hasta dos mil y trescientos días y el santuario será purificado."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uned.es/geo-1-historia-antigua-universal/ALEJANDRO%20MAGNO/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82138"/>
            <a:ext cx="4464496" cy="6081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438631"/>
            <a:ext cx="4572000" cy="61247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/>
            <a:r>
              <a:rPr lang="es-ES" sz="2800" i="1" dirty="0"/>
              <a:t>Una lectura cuidadosa de </a:t>
            </a:r>
            <a:r>
              <a:rPr lang="es-ES" sz="2800" i="1" dirty="0">
                <a:solidFill>
                  <a:srgbClr val="FF0000"/>
                </a:solidFill>
              </a:rPr>
              <a:t>(Daniel 8: 9-12),</a:t>
            </a:r>
            <a:r>
              <a:rPr lang="es-ES" sz="2800" i="1" dirty="0"/>
              <a:t> nos dice lo que motivó esta notable profecía: “</a:t>
            </a:r>
            <a:r>
              <a:rPr lang="es-CO" sz="2800" dirty="0"/>
              <a:t>Y </a:t>
            </a:r>
            <a:r>
              <a:rPr lang="es-CO" sz="2800" b="1" u="sng" dirty="0"/>
              <a:t>de uno de ellos</a:t>
            </a:r>
            <a:r>
              <a:rPr lang="es-CO" sz="2800" dirty="0"/>
              <a:t>-de los cuatro en que se dividió el imperio Griego- </a:t>
            </a:r>
            <a:r>
              <a:rPr lang="es-CO" sz="2800" dirty="0">
                <a:solidFill>
                  <a:srgbClr val="FF0000"/>
                </a:solidFill>
              </a:rPr>
              <a:t>(Lea 8:23)</a:t>
            </a:r>
            <a:r>
              <a:rPr lang="es-CO" sz="2800" dirty="0"/>
              <a:t>, salió un cuerno pequeño, el cual creció mucho al mediodía, y al oriente, y hacia la tierra </a:t>
            </a:r>
            <a:r>
              <a:rPr lang="es-CO" sz="2800" i="1" u="sng" dirty="0">
                <a:solidFill>
                  <a:srgbClr val="0070C0"/>
                </a:solidFill>
              </a:rPr>
              <a:t>deseable</a:t>
            </a:r>
            <a:r>
              <a:rPr lang="es-CO" sz="2800" dirty="0"/>
              <a:t>. Y engrandecióse hasta el ejército del </a:t>
            </a:r>
            <a:r>
              <a:rPr lang="es-CO" sz="2800" u="sng" dirty="0">
                <a:solidFill>
                  <a:srgbClr val="0070C0"/>
                </a:solidFill>
              </a:rPr>
              <a:t>cielo</a:t>
            </a:r>
            <a:r>
              <a:rPr lang="es-CO" sz="2800" dirty="0"/>
              <a:t>; y parte del ejército y de las estrellas echó por tierra, y las</a:t>
            </a:r>
            <a:r>
              <a:rPr lang="es-CO" sz="2800" i="1" u="sng" dirty="0">
                <a:solidFill>
                  <a:srgbClr val="0070C0"/>
                </a:solidFill>
              </a:rPr>
              <a:t> holló”. </a:t>
            </a:r>
            <a:r>
              <a:rPr lang="es-CO" sz="2800" dirty="0"/>
              <a:t> </a:t>
            </a:r>
          </a:p>
        </p:txBody>
      </p:sp>
      <p:sp>
        <p:nvSpPr>
          <p:cNvPr id="5" name="4 Flecha derecha"/>
          <p:cNvSpPr/>
          <p:nvPr/>
        </p:nvSpPr>
        <p:spPr>
          <a:xfrm rot="4359250">
            <a:off x="3728912" y="424038"/>
            <a:ext cx="1990329" cy="1546019"/>
          </a:xfrm>
          <a:prstGeom prst="rightArrow">
            <a:avLst>
              <a:gd name="adj1" fmla="val 15499"/>
              <a:gd name="adj2" fmla="val 5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>
                <a:solidFill>
                  <a:schemeClr val="tx1"/>
                </a:solidFill>
              </a:rPr>
              <a:t>Italia, Roma</a:t>
            </a:r>
            <a:endParaRPr lang="es-CO" dirty="0">
              <a:solidFill>
                <a:schemeClr val="tx1"/>
              </a:solidFill>
            </a:endParaRPr>
          </a:p>
        </p:txBody>
      </p:sp>
      <p:sp>
        <p:nvSpPr>
          <p:cNvPr id="2" name="1 Estrella de 4 puntas"/>
          <p:cNvSpPr/>
          <p:nvPr/>
        </p:nvSpPr>
        <p:spPr>
          <a:xfrm>
            <a:off x="8659292" y="3077808"/>
            <a:ext cx="360040" cy="504056"/>
          </a:xfrm>
          <a:prstGeom prst="star4">
            <a:avLst>
              <a:gd name="adj" fmla="val 22845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6" name="5 Estrella de 4 puntas"/>
          <p:cNvSpPr/>
          <p:nvPr/>
        </p:nvSpPr>
        <p:spPr>
          <a:xfrm>
            <a:off x="6228184" y="2216446"/>
            <a:ext cx="504056" cy="492474"/>
          </a:xfrm>
          <a:prstGeom prst="star4">
            <a:avLst>
              <a:gd name="adj" fmla="val 17672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6 Estrella de 4 puntas"/>
          <p:cNvSpPr/>
          <p:nvPr/>
        </p:nvSpPr>
        <p:spPr>
          <a:xfrm>
            <a:off x="5758629" y="1922623"/>
            <a:ext cx="576064" cy="720080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8" name="7 Estrella de 4 puntas"/>
          <p:cNvSpPr/>
          <p:nvPr/>
        </p:nvSpPr>
        <p:spPr>
          <a:xfrm>
            <a:off x="5148064" y="1628800"/>
            <a:ext cx="504056" cy="587646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9" name="8 Rectángulo"/>
          <p:cNvSpPr/>
          <p:nvPr/>
        </p:nvSpPr>
        <p:spPr>
          <a:xfrm>
            <a:off x="5164194" y="2975893"/>
            <a:ext cx="1712062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CO" sz="4000" dirty="0"/>
              <a:t>Europa</a:t>
            </a:r>
          </a:p>
        </p:txBody>
      </p:sp>
    </p:spTree>
    <p:extLst>
      <p:ext uri="{BB962C8B-B14F-4D97-AF65-F5344CB8AC3E}">
        <p14:creationId xmlns:p14="http://schemas.microsoft.com/office/powerpoint/2010/main" val="1532590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4968552" cy="6192688"/>
          </a:xfrm>
        </p:spPr>
        <p:txBody>
          <a:bodyPr>
            <a:normAutofit fontScale="92500" lnSpcReduction="10000"/>
          </a:bodyPr>
          <a:lstStyle/>
          <a:p>
            <a:pPr algn="ctr" fontAlgn="base">
              <a:buNone/>
            </a:pPr>
            <a:r>
              <a:rPr lang="es-CO" dirty="0" smtClean="0"/>
              <a:t> </a:t>
            </a:r>
          </a:p>
          <a:p>
            <a:pPr algn="ctr" fontAlgn="base">
              <a:buNone/>
            </a:pPr>
            <a:r>
              <a:rPr lang="es-CO" dirty="0" smtClean="0"/>
              <a:t>     “Aun contra el</a:t>
            </a:r>
            <a:r>
              <a:rPr lang="es-CO" i="1" u="sng" dirty="0" smtClean="0">
                <a:solidFill>
                  <a:srgbClr val="0070C0"/>
                </a:solidFill>
              </a:rPr>
              <a:t> príncipe de la fortaleza se engrandeció</a:t>
            </a:r>
            <a:r>
              <a:rPr lang="es-CO" dirty="0" smtClean="0"/>
              <a:t>, y por él –por el cuerno pequeño-fué quitado el </a:t>
            </a:r>
            <a:r>
              <a:rPr lang="es-CO" i="1" u="sng" dirty="0" smtClean="0">
                <a:solidFill>
                  <a:srgbClr val="0070C0"/>
                </a:solidFill>
              </a:rPr>
              <a:t>continuo sacrificio</a:t>
            </a:r>
            <a:r>
              <a:rPr lang="es-CO" dirty="0" smtClean="0"/>
              <a:t>, </a:t>
            </a:r>
            <a:r>
              <a:rPr lang="es-CO" i="1" u="sng" dirty="0" smtClean="0"/>
              <a:t>y el lugar de su santuario fué echado por tierra</a:t>
            </a:r>
            <a:r>
              <a:rPr lang="es-CO" dirty="0" smtClean="0"/>
              <a:t>. Y el ejército fué le entregado á causa de la prevaricación sobre el continuo sacrificio: y </a:t>
            </a:r>
            <a:r>
              <a:rPr lang="es-CO" i="1" u="sng" dirty="0" smtClean="0">
                <a:solidFill>
                  <a:srgbClr val="0070C0"/>
                </a:solidFill>
              </a:rPr>
              <a:t>echó por tierra la verdad</a:t>
            </a:r>
            <a:r>
              <a:rPr lang="es-CO" dirty="0" smtClean="0"/>
              <a:t>, é hizo cuanto quiso, y sucedióle prósperamente”. </a:t>
            </a:r>
            <a:endParaRPr lang="es-CO" dirty="0"/>
          </a:p>
        </p:txBody>
      </p:sp>
      <p:sp>
        <p:nvSpPr>
          <p:cNvPr id="2" name="AutoShape 2" descr="data:image/jpeg;base64,/9j/4AAQSkZJRgABAQAAAQABAAD/2wCEAAkGBhMSERUUExQVFBUWFxgYGRgXGBoYGBgbGRcXFRgcHB0XHCYeFxskGxcYHy8iJCcpLCwsFR8xNTAqNSYrLCkBCQoKDgwOGg8PGiwkHyQpLCotLCwsLCwsLCwqKSkpLCwsLCwsKSwpLCwsKSwsLCksLCwsLCwsLCwsLCwsLCwsLP/AABEIAMIBAwMBIgACEQEDEQH/xAAcAAACAgMBAQAAAAAAAAAAAAAEBQMGAAECBwj/xABGEAABAgQEAwUFBgQEAwkBAAABAhEAAwQhBRIxQVFhcQYigZGhEzJCscEUI1LR4fAzcoLxB2KSshUkojRDU2N0g7PC4hb/xAAaAQACAwEBAAAAAAAAAAAAAAACAwEEBQAG/8QANBEAAgEDAwEFBwMEAwEAAAAAAAECAxEhBBIxQRMiUWFxBYGRscHR8DKh4TNCUvEjssIU/9oADAMBAAIRAxEAPwBhIR7GmVmstZfoAP1gCVpBlSorBe5gKSgj8ohD7dDmctoGVMcwTPkPpHMql84lAtHMuXDvs/hgmzADpqX4Qvk0kWTAMKVm0I0eIlJJEWG89cpChL9mFDZgwcW23hdiWHImJKkMgp95J+j6mDsbpykhWg4bvxgGViyxqMw5s/W8BH/JBdAaiwlSrtYaczyhpKohKQVL246nkIEmYssqcMG2P6RDVVUyawU/0iXubAdjUytKyH0GgGg/WDKOsIfeIKbDVqFk24mw8OMMsOkIQp1gm7WDiJdkgTc5WcAnyjoYVLm3UVBmzAB3YcdnhpOlySHDpbgG+cDU6yxGgJhblYnkU4hgrkGQkkEXT8Sf0h12ew4yknP7x0GrD847m0twxY8QbxpUwZhLT3l6nfKOJ66AQirWVrMZGARXYgE+6MzekLFzZK2dRCm3Fr8xHVXSKC2S4HpAU9LWKLj1iY2awQ0c4hQqlEFOhYgwxk1spSQZncUB5wZLlJVJSHJGrnUcvpA1XRJ8NHa0dKW9WYKViOoVTtcO/wC9oDkT6Z2KSnYEvtEE2lKQ7P0gSYiJUcckjyjq5UwezKgCD3fy9I3iGHEJUAbpANgH9DpCChUEzUk+cO6mtmJnGal8hAHFrBweBiducE7blbnyc3WAptKRtFoCETXyWWXIBFju3WBZtKQHUG5EtDVUtgF0ytyzYhoEIYw2qaYByARAMySTeLKyLtZhWHY/NkkMcyXDpPDk+hh3P7eSyGEpWzuR5hnvFTMoxoUxVoNIW6UZZaC3tFprhKWl5RdL6ixteFwlE8I1gU9KkFBsoac/1hx/whKUkrVkItlGp0O+ljCZLbgsRd0QScCzJBfUPoIyCkYilACRoOMahNmN2lYUgiC6HDc5c2HzgCRVkc+sOJFSpadAOSbRYkmL3Ikk0coLISlzca25tBczs0g94TAORGkQS5JRu5+UMK2URJzPuB5wDfgdyRUtFJR7ynI3SL+sGSsbShwhJfipvpCIoJu/6wRTp9Ihq/JFyWqnFZcuSYhl0ZUQ3nBtNIK1AAbwxqChHdR3jxO/lE32gciGdTtsGhlTVCkpDAW4iG9JQOm6Gbjv4QWKCWRdLHgIlyQHAmkzJs1V7J3I+jw1NAlu7Y8ecFCkFm0G2kYtPC0JlJhIEXhmb4n5RIKbLew+sdrIQCSQANzYDzhHVY2ZgaQzbzVDuj+UH3z6dYp1dQqa7wyMHJ4C8bqAAlKX9s4Uhvh2JVwQ2r+F43gyEoKgokzCcxJsVkjUchoBsBC/CqYqUSHUCbrVcrOluXPQbAwfXYeCUpIswYgkF+IOoIilFzqPtUsfn7jmoxWxsaLS8Jp8pargEnQtGpeJzJP8T72XtMT739Q36iHVNVpWnMkgg7iNCjVjN2vnwETg4i2mopyUvnCX+FX7tC2eicFZlhbPvpwPhDrECFaFQI5OIHkTJoI3HA8IsNpC0mwmnCFo924GnHygOuppWQKCAk6Nt6QfSSPZlTkAbCIMQogQSND6dIhMmxW1+z4AcIaYLMS6pZHvp+Wo8vlC+qpmMRiWpgQ4I0IhvIQ3Tg6R3gVEcDYwLidERcOQRZ9ehhaZqxcKU/FzDfs8tSgtCnPxAkm20dxkLjICnDXTkX3FaudGMJKumEpZSWPMaHnFqqJjqCSbJdv7wlxHDWNv3vDoSTETVncUrkX6iBlyG3iwS6Fil99QeDfnAWI0LXAYQcZoDa+Qfs9RFVQgs6UKC1HYAF7wzxSaVLUX+I343gjs1kVKnSmOaxtqeDcWLW5wBNlLfKdRq9vOEze6TLNFJIEUqMiU0quRjUdtLVxJKS5i1YNS5UZibC/7eFdHiiLZkO2loLqK+ZNGwSNk/XjBVE3gqJ9QsVUol8iiTuTZ/rDmiJXImqUbMUgbBkvpxhDRUajoLnSLKvDhKp1J1UoHxJAHyEKduDm2+SsLV3QOkMMPk5m5wFKkDMAbXb9vFhw6jHvC+UgeMDKVlY5sK+wFg1ti2sd0mEhCsyiCBBFVMIIALHXq8Z7XTNeFOaXJFmwhM5xYflEBnEQBWdoEIcJ7xGoG3idISrxefO/h2HEWHipX0ihW18FhO78h8KEnlrBY6rFESw61JQOZAhOrtYFEiQhc08T3EeartCukwMLW8w5z1LeJNzBdVTd7KDlQNEiz82EZ1T2hNx3osx08U7MDrCqaoGcv2ytpSXEtPh8XjB8imzMZjFtED3QBx49NI1T0l2cB7WYqPLlFhosMCRcc21vxJ3MDpadXVS3SJqzjSVkS0iMqQWYkX/LlG5ycyWLePHa+0TqlxGk7HX5x6FQa7pm3vkSTElJOWxe4OhPyfnvCmZTAKzSyqSt3IS+U+G0WmopQsMdRoRrCeollJIVfgRqPDURi6ylKHejx+e9F6jNSwzVH2rUg5ahBAOkxIt4/p5Q7lzUrGZJChsQXhLTSQp0uPEOPEeUAKwnKsmTMVJXyJyGCo6yokt6uuPMidKDb24+RaZ6QbsCecRyMuUoVv9eHCK0cfqae1QgTE/jTY/kfFoaUmKy6gfdqBI1SbKHUcOkaMK8JvHPgIlSaWeDdThyUnKZgA1vr+sSU1JLUlgo2/FEU+U4Y3bnBNHLSEhJTfj9YsqYvaDTMJlK7oWQrpZ4joQZEy9wRlUfr6R2uQSToFadYnNIpSRsRrzhid0T5EeK4YpRBljMDvGvsMwAZwCOIvpDGVTEJynQpaIqRK091RcHY6jpEriwIir7q+UMMNwwKl51AKc91J0tuYmxLDN03+cT4erNIS7jKT4trC75yTfAqxauVLORDJA4W1FzCr7YtaDmOZrAnXo8SYtU5ldLfSBJEvd/D84fHgalgDUuNx2tSXjIMMhoqZwLRZsMwJTBVgDx1hbTIANoukthLRm4JHnpAVG2sCJYICESrlgAHf93hdUYgZxYAi9r/ALvE+LB1MWA4nT+8CUExKTYuSbQhHeYcilloJcjPo7XTvZxeC5WXVS3GujD0hemXZ1XJJgmnkhWkBKpbBCXiEJmZlE+AisdpsaWZn2aS5USAptSTfKOFtTFkq6hMlJLbRUMEllNZMmqZRKFKQdiVq9CLiMrVVk3scs9fQs0Y/wB1vQY0fZtKUj2yvaLN8gPcHVrq8YIni7DQW/QAWAiM1bgkqAv3n4fnGTqtEsZQoZzx0D6E7RnPZONoqy/P3LCUk7vk1VlISEkKD3cB/qGEDy5OY5ZYJJ4kD0EQmrUpaRnzEkCyQS3JxFxo8ORLuA5/Ebn9PCGafRPVzxhLyOqVVRXmwTDcDCDmUcyvQfnDZoxo3HqaGmp0IbIKyMqdSU3eTOFGI5iXvEiohKjEzfRnIiJOsD1NL7QbPzH1FxBcwAxCotFOrTU8SGxdsoQ+0XKVex04gjUiN1iVMmYgApUAbbHcfvhDupphMS41EVqcpaVMRZ7gWBG7CPP6mk6Hcldp8eRepz35XPUa00w5Mx7yT7w3B8dYr2PYIED7RTunLdSRtxKeHMaQ2lTpKVWKmVs2mzRPKmpBKT7ptfcH9mGKXdSdvj+4KundGsAxIVMlz/ETZX0PQj6w3+zsm1uPOK52KlBEyolH3gUtzAzBxyuP9UWdCRo+kbNJuVOLfJWnZTdgYygLksOJjQmuO6oHox/tA3aisMmSVCWJibAg6C+pa/jxiuYdNTMeZTPLnDWWS4UBcgE69DCald057V/Pu6MZCG6N3/BdMxKGNjyjqWjIHN4V4TjInghssxPvJ4bQ3KdIu06ynHdEROO12YJNzFYyglO/DhHcyqRJKJZ3+pOvUwTTyiEgHh66wsrpWWahatCwfoC3zhtrK4K7zsVnG1ZZimDX4vENAXSeLwVi1GQo7jlzhdLBS5SfCHJposJYIZpZR68IyJlV/FIeMgiRng5AIJuR5RZ0H7klRsO9w0L784ruFU+Zaf2Ghl2jrWAlDkS3iw+sJk7tCZhk2aJqCk+fOFtPIyFzqNBEmGoeUvp67RLUpdiDs3VorVJOOQopPBEJrw1lAITmULnQcP1gKgkAqvdg7cTtEOM4l7MFRILenKKVWt2UHN89CVHfLahT2ir9rvw8WEDyUlU1SGdMqUcygSCkgO4OjuGY8DwhNTVmdZmqFklkDirj0S7+UP104kUypbgzZwYpBBUc27C7AP4xjU4qTcpLzZdfdVkRUlWkXYEtbf5+EdUuHTKmYSC2pJL2gvAezhWErX7rm26mPoIt9PTJQkJSAkcBFvR+zZVUnN2j8xVbUqLe3kDwfB0yEAWKt1MxL+sMY3GR6mnTjTjtisGbKTk7syMjHjRMG2CcrFoEmL4WIgkzIHqE7jw5xVq+KGRIxUDTSI1q4xxML9Y04IYxX3p4Y2x0KoIZyA9g5ZyxU3kCfCKRiXbKaQfaIly9WSpLvszu/iGiy47h/tpRSPeuUj8RCT3f6g6f6o827UYn7SYoLYzEzVoZmyoB7t9ySTzDNF2hThUjaSTG07J3HnZ7tIJmZC5YUdWv5pOo5iHkivC3AGXa99Dzu8UTsrRldQFhwiX3lKGgsQkdSYukuYtbnukgjSxtHm/alJUKuylxa9vmrlqFnkPo5aFFeZ0LyF1pYHIGdIJ91+PARWzPmSJuZCi7uDpmvvxDWh7IrAmYlSku1m1BBDH0MC4pLWszFIyzEJU4a6u9vppxipGq5U47eVf+H8ydqUnfgt9HVy6qS4YpUCFJO1mIIjzWbKXSVSkPdJseI1B8QRDnspmTOCw6JZDKKrIPIHQqfTxgDtqsGuU2yUDxCX+ojQqz7aiptWlwJpx2TcVxYb1aCtCayR3ZiP4gGh/zNvax4iLXhNcmfKTMTuLjgdCPOKhgdcUyVWBCUuRxDuR4wf2dqvYzjL/7uaykHgTt8x4DjHaatGM0pcP5+P3Bqwcovy+RakzgWD3gLE5Dg89H2IG0S1koDvtfj+9IhpKn2iVBYBbQ/veNtvxKiVsorkuU5gcURmLIFm1fQQznqCFnh+sSqqkJQQN+DesTfGCw2IJlKxIO0ZBWVJvG4LcT3h6uqlyQGGYnQCApdGqom5lWFntYAbdYGl0aitWY3G5vDCTXZGSGYnzhd/AU4h1TlHc0SNo17EZFaWFvnESpbzi4cE+T7xOssQjVgSrkIRUaeTr2ViKSMqAfdJ7xJ2Gwim9oas1E5MpBYElybW1Uo8mfy5w57QVjJ17pu3PYRWJKCBnPvTXL8JaC3/UoN0SeMedrV+0k7cIuUqdreLODNIIygZEHupIszvcbvqYe1dUVmXOlIImT+6CD7qkHIQOAIynoDCVMxlqfRX7eHnZqo7hlggrlzBMlpPxBiFgHixtzaI0vfe1vn5/6G1e6rpcfnzL3LFrxJEUpTgG9w99f0jomPWxlZGNYkjRVESpzbRiZjiC7RHWJHiEK1B1EcKnRkxTjMNtYXKdwlHxOVK8xEZmM41SfSNrv4RAuK7mxqicTUseIjgAxIz2MSCS8Ikr8BoWYpUZUlSiAEJKi9wLEXHC4PhHj+K1s4KzKCSJgK0lQchKlKyuegj0jt9h8xcpKUTpMpKiy/aTMm4IIABKtw3OKL2qqKdSQJZcpQhIUk2UwIWSDvmAh0YSVm0WKe3ax9/hRXpmmokTP+8CTw0zA+IsYs+L4QZJBQCUmxI1B5tseMeU9hcRMqukKzBIKmUSWSxBBcnQfWPoKWsEAggg7i4894DU6aNZNS+ImU3CSkiiTZC/YqLMcyHcXSnvF78Sw8YsOC00uZT5suTMpWYDhmsHOgaDa3DEzCose8kpIdgq1n4bX5CK1iVWqnVlQ5lXSUvckWUTwOhfg0Zyp/wDyZmk1wvjyGn22EzntPOCpUo5sqT7spI2chKjyysw5xVZqu/q55w4xuvlzTLMtJSEoCSDy0FtesItVPxNoz61TfUck/D0LVONkkOZCz7GYxZsum7qAbpf0hrMQFSTlPflMoNqBoofX+mEMi5SG+J/J7EdYcYfUJE2ZM+Cwbqz2845u7XodbGC30lR7enSoe81xzFjA5JlyS2oWM3Sz+kQ9nhkmTZT6ELHMaH0ynxhpPl6pZ8xvyj0unm6lKMpc8P3YM2a2yaQgxSSx2Y3/AHzgSRRFagNIdzZWQBJAWBa5uIIpJabEADaGJ2wg91lcAVhEoWY+cZB9SohRHTblGQy7A3i+ZUABSuPOApSXmIP+YGOCS5QoaC/LhEtPSizlmv8ApCeMDL3Y0ppzTFFWotyA0jdZMyGYq12Hh8X0jmpsx3IcwpxypISEPpr8z+UZ+tr9lTfj094VOG6SEeIrVUTkSk2zKboNz4Bz4QXjshKZi0pDCXKCRyAAAHqfOC+x1BnmqnEMEulPU+8fAW8TA2OzHVOP4kn/AHACMWtT7PTrxk/2/GXKc71H5IQ06yZqWA2F9OBixHs3NC5cyVlYKcHZICrdWbaENJIUSG3NgNTHpGDpSmSlKS+VweR3EP0VKNWTT6ZA1E3BXXoHpDCMVHKVWjNUx6i+DLsczUuH3iHO14lQuzHaB1qhc3ZXGRXRnUxX75RkiaxbaB1raIwqK6q5DcQ5aWgeYIkQXEcKTeOnlYOREhPg0VvHu3IlTzTy0heTL7RWz5gVoH9DjqrlEvantQaedJlSyynEyaQAopQDZIewKiDfYDnFGwynJdarqUoqO7qJJ8bxd09Hs475lStWu9sSvkBRJublnuWe0bMuNLTlWpPBSh5EiJwLRopYNPdghTJGwiw9ku0y6WcnvKMollS3cX3ANgekJkJjJCfvE/zD5x0oq1gJO6aPepVQmbLStJdJAIPIwFiOGInABViQbjVwLcjaE3YfEAqWqRcKQStL7pJu3RT/AOoQFOxiYa9LlQCZgSmW7AJLy1qXxu+XdRy7Axiaimv0y4FadOavF8CrFaPISn10/tEvZrA0z5hSS3dJF7lmAbzg/G5AzalriAsJqRKny1ObLAJ5KOUv4GPM0HGNVRlxc0Z323XNifFuzcynCFFTgs5FmP6wJNmBMtKR+JyOjx6VXUqZstSFaKBH5Hzjzf2BlqmIWO8guRxYjN4MXjQ1+k2NOLwV9NWvh8ljoZ5SuSs6/wANXQ+6fJvKLIxzONNYqFEXllL3Tbq10H/SW8ItVJWAyRMtdN+vDzi3oHlwfqKrq2fcRVKGUX0N/ON0hILAOCXgUVBWpzDVKAlgP3vF7a910KbsrMHqEAqJIP7EZC2biSsx6xkS6jB7I6n0hVMGwyhydN/WCJFOhIfVvLlEdJXOWLNeJ56QgW0U/SBvjcHm9iCbOdRUdEh/K8VDFKgrUwcqUW8zFirp+SUpW50H18/pC/s9Qd4zlh9Qn6n6CMXUrtasV4fUs0+7FssmF0Yk04SPhSSeZYkxTMTN5g2CU/N4uy5n3SyeBEUfFP4c5X+cDyEB7RimoJdF9f8AR2m5bYJhU0oGZIuQQ+rPw8Hi39najKEoJ98KP9STceV4qmGpaSOf5QwwerUFS1G6RMIPJ0BJ9CnyhGkqKlUTf5nI2st6aLqDeO5S4jUWPQxpVlco9PGVjOtcyacqoW4ji6JK0pmHIFOyj7nQn4dRchr6wxqRYHzhbi+FJqJRSSx+FTAlJ2IeFVHZtDae263C8dq5GdMuafZlXurzIXKN299Cjl/qA1hzLmI/EjrmDfOPO1/4eVWc3lEfizEP1DO8RVPZZchWSZlU7HuuzXZ3Au4MDGEZyVw6+2EW4svNX2zpZSxLz51F3MvvJS34iDqTFXrP8QJ6lqEpCZaGIG6nPxeHD+xWysOSlw28Ty8LuXi/F0oLCMmU5yFqkKWpUxZKlqLknU2htRUuROY6C/1gqVRi5a0EqCZclc5aSUS0lgPiUe6nkwJB8IF1HN2Dp025HmMxeaYs8VE+ZeCEwKjWCXjRRqNWwSJ3jrDk5pyBxV8rxGsw57EYKqoqiEsPZoUpzxskDxeBm+6wJcMbUlXMp5omoS+XUbKSWzJ/fAQ6wTCh9om1CliYZkkzJJYhgXBcH4kgpHiYDmSClwRe8R9ma2aJgp2CkpE1aTvLBQrMnmkvpxihOKqU23ykUaVSVOW1cMZ48lWVKwxdKQR53B8IRTJhy5Wu7v0iyYgQqml/5gpP9SU5x6o9Yr8y6urHzEeRq0lbevBM2oyd9vmenSy6U8SAfSK12vw9lJqEi47qxxTo/g7dOkWalA9mnhlHyiGqNmLEfOPS1qe+nZmbTk4zuij0s1gwPu2HNOqD8xDzC6oLSpB91Qzp4ggspPneF2N4YJRC0D7u7j8L3I6HUDYuNxAVLWGWoKF2IJ6cfERj026NZRf4jQaVSF0WukpwVaWTrz4QVNqHKUgspx4RqQsZQZfeCgC/KNGoAKhulLqJ2ttxjd5RQfIFUTZWYuFO/SMhOqvJLv5iMgmn4B7fMa+xDjbmYNm05yJD739dIh9rnQH952/OE9diRnH2Mk9wWUvbmBy+cUJzjTTvm/Aai5M1PH2mblSfukFirj+9BDqWkBJAsE2AiOlohLSEo0Z33PMwRleKsKbTcpcsOUr4XByZn3an0A/WKXjlqYPqtZV5u3o0WvGFtKKRqS0VHtLMJWmX+EAEcCWHytFTUyTdvDHxGUUdyA0pA3YebQThZ+5mPtMQR6v8ohKwCf8AIgnxbKPmI3Ty/wDlFEf+IB17h+sVKUdz9zGyxH3l6nG/lHK12Ebn6jmkflEJVtHo5Pa2ijFXSCAXDRFLO0Yj5aRypXe6xM2rKRyXKMXCjG0AzBx9ml/NR+RhwpMI6tf3q+LtbkI6muRVXhCb7KSVWGrwaZY6mDZOHKUCokISdVKLeXGOlYjTSHAOZSCxDXHMOwy7PxgqlSMFdi6dJy4NYfhCpjBQKE7vqeQ/OHNXTJUhUkpGQgoynRiG+r+EKKfthKKgMqi+hzJb0MFnG5WpUxdsrXJZ7cbQqNdTScH1HKi4PJ4xW06ETFIQXSlk5vxFICVKvpmUFFtniEXPKLv23lSkzM6kAKUSCwSSSAl3IOozAHm8VddZLGiPlGqtTJ4jBlqyebgRVHpv+EuH5ZM2cR/EUEjohyfBz6R58K9L3R8vyj1D/DjEZa6dUtBuhZ7vAKuD0iZVZvDi0Jqru4ZPjtAFqKswSXIIIJBZiDa4JBELOzdHlWudt7gOxe6vIAecWPFsGE4g5smxbcfQwLMpx9mSlPdDqZthduut+cUdRU2wajy/4+5Wp0t003whbXJejBA9yaktwsx8LxW1EggEMzD01i1zCUyVAkPllnq+vheK/idPpMToRcfhI+kYdSOPRZRpXu7+ZeOz1f7SQh/eAynqLQfPlODxaKf2WrGKkcWUPQH6RbZVRxjU0eoVWmt3PBUq03CV0ArkZwUqS6SGI4/leKnimBKk3T3kuW4jfKePIxfZyXHd1hcqlcMpiDqDE6jTKorfBhU6rTuhN2VxtkezNyPdD+Y+sNA5zlZACu6PEh/yiuYn2dWgmbJOZi7bhvn4Q0wTtAickJmMFJv/ADHjA6arONqdXnp5h1IxffgLqvDVpWUsS2484yH02c5OkZF/eJ2sCxGkWsiWFZJZ94gd5XLkIkp8PEohLDLy3hjORYDibQrqMdQAoLcFBLhn3yi+l7a8Yy5wUZXbz0+w5NvA1QoJYcBaJQgG43hB/wD0skbKIZWxDFLOL2Ny1okHapIJHs1hQcNZwwdZIf4YhV4cSaOdOXRBNZUpStaj7koOeuw84oq6gzJ2Y7qc/OGs/EUrSUqzZFF1Nlex9530Nrc+UDoXTh7BKgzd5+ILk6XZ+paMepJVOHzd/nuLdOOxZQOZ2pPxO/iQfpDsSB9hIFiCmZ4FRSfQwnVUSFLCEoIWWHvnLmP4dyNHc2eCJeMBJyGUc4SpCkEkkKLhktoNTd9fGCoLZlvFrfEma3Wsi8InhUqUoXdA+QjmE1DjryQgJTnRfKHysPeyniBGqbtAVKKQgak5r5UoAckkan841e2hOzvz9ioqco3Vh4g3jSUwnndowhQAQ6VJPs1PqoC6VJ2L/MQyk4qggE90FnPM6fvpDo7ZR5BaazYLEBHD05ypXeJJPK5fxgBPaUe1MpUpSVpJzB9vhKeLxNX4v7NOcpJAOVTF8h26jpHdp3MMjs85RHVsKgKmozychCbZkpU6dR0Bvt4wnrZiZClrppMtcsnUqcAkOwA91PLi8MMM7TCbqnIwYqJZOckhCRxdvQwp+30+daTLnJmLV30A+7MBYJSG0Ny/CKFR7o4a56j4xafAH/xuaol5Ml03DJPjvD/s3VCZMBKU72CTYBiWfT9YTSaNAK1rEwJzkBSWUUDYKT8T6OIeYIqVJHtUBbTVplAKuXJUSX4Ml/CC0EHKolj86k1VaOEefdrZ+aYVAkoMycUv/mmkm214RLNkxaO0clBS4OqQRb4jNU5/02PP+aKwpNuhj1y4E3NnSLH/AIe4oZNagP3ZvcPjdJ8CB5mK4NI7pJpQpCgWKSD4guImSurEcqx7/VL7pPAFvKEdRUezlSweDPs5J/L1gen7U+1luULT7Rky0WzTFFOZWU6ACzE/OBJuJy6pKUpzDI+Z2DMm5OrMbMNY83Xe9px5t9f4JhHbhhuLSMyWTrkAPhsYQyatipCtjYnTmDxhqrFke1Y5yZlkhgxuAkA7uHIMQYrQILkk8LAF7sTrdvOEVqbcu0p89fMOLskmQYYrLNQU2Ds3I28ouKlMH1iipQmWmXNC1MT3Tk7wCSBnKczhBNgfOLHh3auTOBSHSoC2ZhnUXISm9ywHLvCF6NKDalj3hVU2k0NZWJMb2glTTLgsN+cU2nx41U+WiUCkZFFYOubhpsfnFroqZQSXLHjwEbNGamVJx2+pIFp6NFexGilKmFYSQviklL82FiYdz5yACE3O5hLUoUWYQU6cZYZ0JNHH2jnGRKikWQ+Qn99Y1BbQ7oZ4aoqlgPdJhBjtIuUpS/YomIWe8tzZyCygDa4F+kawPEjLUQfi4xaEVYUliNQX3B5eMVK9FSW06MnF3KH9oWU5RTy2BNrliQCo62OhiVNVPBKhKlp4nKTrrvv6w9nSglWRasjDulj30h2II371+kdKUn/xOAtLWzAuPh1584wZUKt/T0+5f7WD6CFC56TlCJabbS+raxyZlQSbpcEA/dot5jl6Q9mTZSS5mKJIYMhZbXlzjkmUog5luCC/syCSLAl9bP5wtU5r+7919wt0f8fmVKon1AmFBUkKQpgMiXd3BFvEdY5E+pzOJjqIf3Q5HlDTtdVSgtExAX7T3VEgMUsWIvqDbT5QB/xSWG95/DwvwHCBrOUZd3KFQd+SCXV1AslSbnZI1PhE1VMngjKbEAkZRxbhxjaatFyAXO7B/DhrE8+vBQkl+6Ro2wtvpygYVpbWrBOCuConzXBBSwLg5B47a6ecOpdQolraOGSPDbmPKFYrwRcE9dHJuWfmPKGUiuBQDc5bbbAj6m0aOlrN3uhFSPmK8QqZqZgU46lKdubQ4pqhUxBDhlDgC/pf/wDJgKurMwYgkAg6A6aa+MZheKJfLlPIcL7MeJ/6jHQq2quLWGRJXiA1U2anusnUMCgajRrRGcUmvm7jg65E7fX1h7iFWB3svFuuh8xCORXJTYI3e4cv4xTrqUHbaMg7rk3NxKaQQUpDkFgjX9H4RYJbKl0SAAAqZMWockyylR6XMIl1bMplEp0V5+epg7EJ6kTpP/lUS1t/OFk/TyjT9jJuo5W6ETu3ZFdqZ4UmXLcKaUhX+oOodQbdUg7Qnnptxv8AsxF7XKtJGw+pgqqA94aGPWR4ETwwZItGsunWO0C0cLMEwVyWOixeoCEZVnLL90EBQS3BxaC0YpUJKiW77FbIAzZg4cjlCvDa1pak3Y6t+77wYmoZy6u9c6a3vyN48TrnOnqJLzLUGrZG02ctShMBuEtoxQANn2+Tx1S4gosmaXSonKridD47Qul12Ub6MdC44R0qpFikEBgNnABdvO/OBjqZNbuvU6y4CcXlzASoEKBQEFx8LghNunpCpOILdJZIyXDAAPa+ty4hjS4vf2a0uk6m1id9b6vDTDOyC5i0rmEewfNlGq+AYaC5eGOHbNSh158gd+xZGHYvA1AmpmskrDpDd45tSrg+rQ/xVXdsWDecdFJmW9mUhmBNm8I6XhCAHKiGYuTb1jdoQcYKCKUpXluYvkyhLAXMISDoDqTA0iuVOnhIUQjM7DgOLbfnC/tZVBU0AEEAADhByJgo5KN1Lcq58A/AfWLaikiMs4rcTmZ1No/P8oyBRj6zew6AfWMibB2Dl4TLUxc5TcbHTSC6WhUgbqbjCjCu0gWoJWAkks+znrpDVU9iUkkcGNhFBr+1oHc+bguIzUzJ0sBJJQ4Uklg6k90G7swJccIiGDqeW8tByO4znvORrfQRkykyVKFuFFQUHbVIZyDsXa3MwvxOlzVVQplHKZIDE5WIZTt7ugvGVqI95v8AOL/Qt0nhIOGFHKRllXXmfMbB9ByaJUYYkzArLIDJKWuXJcAnR/7wKMOlJSfuwtLrGe6lPfLl4tp4QKqSkISU5SQtJdN+6CllaWJ0iliLyvD84HZfU1jtIEU5UfZJWkKlOEMVCzga942vyinmYpSUlkgAHQcSdeJj0DtPann7vMWenfTfS/DxigSQ8vl+sMrQ2iFK5LLWoqzdzyta2jwRJcJUO6/MbaH5xFIoysONjw+kTUyLsd3Hp/aKq5HdDELOUp7pca6t+RhhQVLpIZL68+BH74wupaXckGzndrsx6wRTDKv9+P0MFRnsmjpq6DJlWcybJ7oZm1bR4Gp56km4Rs9rhifKx+UF1FMEkuSktazgkMW6sRA1VJyqLi+vV94PUSlGV/AiNmhwo5h8LsCLW5wkmU6u8RlIJ3G5LsPKDKCa6eaT6afL5QZPpMvC4cPpe+0P1Ee0pqaFxltdhSuYVqZmJKUhPByBblGYpWBczEFvaXK9ik8s6ZYHjlV5wVRpAqJL274tro5LcrRXZNQ1JWv7ypkgA9VzFn5PGj7GpuMZSfkHFq7f5yICHbkGgpBdJT4iAwbjpBOkekSETM2iNUTT9H4xHltEsGIfhimOgLXZQtBqkLIyuixf3b6NrwhbR6wx+xjvJcBThi505dXF48r7Vhavd9UOhwSplzHzfdkt+Hk0YmTMAbugENcDr4REKfMsJe2jks56mMqpASHytlIDueLbxkrLt9B1rI2FKzhKsrEku17Aelo9P7IzgaZGoupwdUnMTlHIOBHm1TK+9SP8yh6GL1hOIqRToJAJI7tiHcB35u45tGj7Pf8Ay28ivVzEtQnAan9YUYvh0yeLEhrgaA/mYgp8ZPx3PL5ROamaUTHSXNk7ARvJ2Ku3wA6HBUyDnWQtYfKNv7whxGvVNUQrVz4fpBeI08wNnV4C+ukKjVBD6KfjtDU+pNg9ASAAACG1jcIJk8vGR1zrAqDdXX84tPZQ9xQ2zj5CMjIB8ChhTjvS+U1YHIFKyR5geUEUo/5ur/8Ab/2GMjIx9R+r3/8Allyl+l+n1MlJAUkAMBUoYbfw0nTrESh91O6o+YjIyKkuY+//AKjlx8PmBdsphTLLEh5kwFrODlcHiIplJ7p8P90ZGQNfhiodBtLHdnfzH6wvl+6n+aMjIz4/Usx5D6RIyG2zwVWpACmDafKMjI7qgZEfaBRz67//AFgarL08p799Q8GFoyMi9qP1P0AhwiTDwwS3BUOsxIDl7b32jIyGR/oL1+wEv1COiP8AzSf6v9pivT/+zTv/AFEr/wCKZGRka3sn+k/UmnzITK2gk7RkZG4gJcmTfdPhG0aeMZGRIHQnpNRDeYPuQd3131MZGR5z2v8ArXp9R0DqaPRm5WiKpP3S/wCn/eI1GRi0+feNkEVp+8T/ADq/2mLZT39mDce0VY6e9GRkXfZv9T3fUVU/SWqWgDQCFlTOVxO+/OMjI3urKpXZqi58fnCWpjcZDESRCNRkZHBH/9k="/>
          <p:cNvSpPr>
            <a:spLocks noChangeAspect="1" noChangeArrowheads="1"/>
          </p:cNvSpPr>
          <p:nvPr/>
        </p:nvSpPr>
        <p:spPr bwMode="auto">
          <a:xfrm>
            <a:off x="0" y="-884238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4" name="AutoShape 4" descr="data:image/jpeg;base64,/9j/4AAQSkZJRgABAQAAAQABAAD/2wCEAAkGBhMSERUUExQVFBUWFxgYGRgXGBoYGBgbGRcXFRgcHB0XHCYeFxskGxcYHy8iJCcpLCwsFR8xNTAqNSYrLCkBCQoKDgwOGg8PGiwkHyQpLCotLCwsLCwsLCwqKSkpLCwsLCwsKSwpLCwsKSwsLCksLCwsLCwsLCwsLCwsLCwsLP/AABEIAMIBAwMBIgACEQEDEQH/xAAcAAACAgMBAQAAAAAAAAAAAAAEBQMGAAECBwj/xABGEAABAgQEAwUFBgQEAwkBAAABAhEAAwQhBRIxQVFhcQYigZGhEzJCscEUI1LR4fAzcoLxB2KSshUkojRDU2N0g7PC4hb/xAAaAQACAwEBAAAAAAAAAAAAAAACAwEEBQAG/8QANBEAAgEDAwEFBwMEAwEAAAAAAAECAxEhBBIxQRMiUWFxBYGRscHR8DKh4TNCUvEjssIU/9oADAMBAAIRAxEAPwBhIR7GmVmstZfoAP1gCVpBlSorBe5gKSgj8ohD7dDmctoGVMcwTPkPpHMql84lAtHMuXDvs/hgmzADpqX4Qvk0kWTAMKVm0I0eIlJJEWG89cpChL9mFDZgwcW23hdiWHImJKkMgp95J+j6mDsbpykhWg4bvxgGViyxqMw5s/W8BH/JBdAaiwlSrtYaczyhpKohKQVL246nkIEmYssqcMG2P6RDVVUyawU/0iXubAdjUytKyH0GgGg/WDKOsIfeIKbDVqFk24mw8OMMsOkIQp1gm7WDiJdkgTc5WcAnyjoYVLm3UVBmzAB3YcdnhpOlySHDpbgG+cDU6yxGgJhblYnkU4hgrkGQkkEXT8Sf0h12ew4yknP7x0GrD847m0twxY8QbxpUwZhLT3l6nfKOJ66AQirWVrMZGARXYgE+6MzekLFzZK2dRCm3Fr8xHVXSKC2S4HpAU9LWKLj1iY2awQ0c4hQqlEFOhYgwxk1spSQZncUB5wZLlJVJSHJGrnUcvpA1XRJ8NHa0dKW9WYKViOoVTtcO/wC9oDkT6Z2KSnYEvtEE2lKQ7P0gSYiJUcckjyjq5UwezKgCD3fy9I3iGHEJUAbpANgH9DpCChUEzUk+cO6mtmJnGal8hAHFrBweBiducE7blbnyc3WAptKRtFoCETXyWWXIBFju3WBZtKQHUG5EtDVUtgF0ytyzYhoEIYw2qaYByARAMySTeLKyLtZhWHY/NkkMcyXDpPDk+hh3P7eSyGEpWzuR5hnvFTMoxoUxVoNIW6UZZaC3tFprhKWl5RdL6ixteFwlE8I1gU9KkFBsoac/1hx/whKUkrVkItlGp0O+ljCZLbgsRd0QScCzJBfUPoIyCkYilACRoOMahNmN2lYUgiC6HDc5c2HzgCRVkc+sOJFSpadAOSbRYkmL3Ikk0coLISlzca25tBczs0g94TAORGkQS5JRu5+UMK2URJzPuB5wDfgdyRUtFJR7ynI3SL+sGSsbShwhJfipvpCIoJu/6wRTp9Ihq/JFyWqnFZcuSYhl0ZUQ3nBtNIK1AAbwxqChHdR3jxO/lE32gciGdTtsGhlTVCkpDAW4iG9JQOm6Gbjv4QWKCWRdLHgIlyQHAmkzJs1V7J3I+jw1NAlu7Y8ecFCkFm0G2kYtPC0JlJhIEXhmb4n5RIKbLew+sdrIQCSQANzYDzhHVY2ZgaQzbzVDuj+UH3z6dYp1dQqa7wyMHJ4C8bqAAlKX9s4Uhvh2JVwQ2r+F43gyEoKgokzCcxJsVkjUchoBsBC/CqYqUSHUCbrVcrOluXPQbAwfXYeCUpIswYgkF+IOoIilFzqPtUsfn7jmoxWxsaLS8Jp8pargEnQtGpeJzJP8T72XtMT739Q36iHVNVpWnMkgg7iNCjVjN2vnwETg4i2mopyUvnCX+FX7tC2eicFZlhbPvpwPhDrECFaFQI5OIHkTJoI3HA8IsNpC0mwmnCFo924GnHygOuppWQKCAk6Nt6QfSSPZlTkAbCIMQogQSND6dIhMmxW1+z4AcIaYLMS6pZHvp+Wo8vlC+qpmMRiWpgQ4I0IhvIQ3Tg6R3gVEcDYwLidERcOQRZ9ehhaZqxcKU/FzDfs8tSgtCnPxAkm20dxkLjICnDXTkX3FaudGMJKumEpZSWPMaHnFqqJjqCSbJdv7wlxHDWNv3vDoSTETVncUrkX6iBlyG3iwS6Fil99QeDfnAWI0LXAYQcZoDa+Qfs9RFVQgs6UKC1HYAF7wzxSaVLUX+I343gjs1kVKnSmOaxtqeDcWLW5wBNlLfKdRq9vOEze6TLNFJIEUqMiU0quRjUdtLVxJKS5i1YNS5UZibC/7eFdHiiLZkO2loLqK+ZNGwSNk/XjBVE3gqJ9QsVUol8iiTuTZ/rDmiJXImqUbMUgbBkvpxhDRUajoLnSLKvDhKp1J1UoHxJAHyEKduDm2+SsLV3QOkMMPk5m5wFKkDMAbXb9vFhw6jHvC+UgeMDKVlY5sK+wFg1ti2sd0mEhCsyiCBBFVMIIALHXq8Z7XTNeFOaXJFmwhM5xYflEBnEQBWdoEIcJ7xGoG3idISrxefO/h2HEWHipX0ihW18FhO78h8KEnlrBY6rFESw61JQOZAhOrtYFEiQhc08T3EeartCukwMLW8w5z1LeJNzBdVTd7KDlQNEiz82EZ1T2hNx3osx08U7MDrCqaoGcv2ytpSXEtPh8XjB8imzMZjFtED3QBx49NI1T0l2cB7WYqPLlFhosMCRcc21vxJ3MDpadXVS3SJqzjSVkS0iMqQWYkX/LlG5ycyWLePHa+0TqlxGk7HX5x6FQa7pm3vkSTElJOWxe4OhPyfnvCmZTAKzSyqSt3IS+U+G0WmopQsMdRoRrCeollJIVfgRqPDURi6ylKHejx+e9F6jNSwzVH2rUg5ahBAOkxIt4/p5Q7lzUrGZJChsQXhLTSQp0uPEOPEeUAKwnKsmTMVJXyJyGCo6yokt6uuPMidKDb24+RaZ6QbsCecRyMuUoVv9eHCK0cfqae1QgTE/jTY/kfFoaUmKy6gfdqBI1SbKHUcOkaMK8JvHPgIlSaWeDdThyUnKZgA1vr+sSU1JLUlgo2/FEU+U4Y3bnBNHLSEhJTfj9YsqYvaDTMJlK7oWQrpZ4joQZEy9wRlUfr6R2uQSToFadYnNIpSRsRrzhid0T5EeK4YpRBljMDvGvsMwAZwCOIvpDGVTEJynQpaIqRK091RcHY6jpEriwIir7q+UMMNwwKl51AKc91J0tuYmxLDN03+cT4erNIS7jKT4trC75yTfAqxauVLORDJA4W1FzCr7YtaDmOZrAnXo8SYtU5ldLfSBJEvd/D84fHgalgDUuNx2tSXjIMMhoqZwLRZsMwJTBVgDx1hbTIANoukthLRm4JHnpAVG2sCJYICESrlgAHf93hdUYgZxYAi9r/ALvE+LB1MWA4nT+8CUExKTYuSbQhHeYcilloJcjPo7XTvZxeC5WXVS3GujD0hemXZ1XJJgmnkhWkBKpbBCXiEJmZlE+AisdpsaWZn2aS5USAptSTfKOFtTFkq6hMlJLbRUMEllNZMmqZRKFKQdiVq9CLiMrVVk3scs9fQs0Y/wB1vQY0fZtKUj2yvaLN8gPcHVrq8YIni7DQW/QAWAiM1bgkqAv3n4fnGTqtEsZQoZzx0D6E7RnPZONoqy/P3LCUk7vk1VlISEkKD3cB/qGEDy5OY5ZYJJ4kD0EQmrUpaRnzEkCyQS3JxFxo8ORLuA5/Ebn9PCGafRPVzxhLyOqVVRXmwTDcDCDmUcyvQfnDZoxo3HqaGmp0IbIKyMqdSU3eTOFGI5iXvEiohKjEzfRnIiJOsD1NL7QbPzH1FxBcwAxCotFOrTU8SGxdsoQ+0XKVex04gjUiN1iVMmYgApUAbbHcfvhDupphMS41EVqcpaVMRZ7gWBG7CPP6mk6Hcldp8eRepz35XPUa00w5Mx7yT7w3B8dYr2PYIED7RTunLdSRtxKeHMaQ2lTpKVWKmVs2mzRPKmpBKT7ptfcH9mGKXdSdvj+4KundGsAxIVMlz/ETZX0PQj6w3+zsm1uPOK52KlBEyolH3gUtzAzBxyuP9UWdCRo+kbNJuVOLfJWnZTdgYygLksOJjQmuO6oHox/tA3aisMmSVCWJibAg6C+pa/jxiuYdNTMeZTPLnDWWS4UBcgE69DCald057V/Pu6MZCG6N3/BdMxKGNjyjqWjIHN4V4TjInghssxPvJ4bQ3KdIu06ynHdEROO12YJNzFYyglO/DhHcyqRJKJZ3+pOvUwTTyiEgHh66wsrpWWahatCwfoC3zhtrK4K7zsVnG1ZZimDX4vENAXSeLwVi1GQo7jlzhdLBS5SfCHJposJYIZpZR68IyJlV/FIeMgiRng5AIJuR5RZ0H7klRsO9w0L784ruFU+Zaf2Ghl2jrWAlDkS3iw+sJk7tCZhk2aJqCk+fOFtPIyFzqNBEmGoeUvp67RLUpdiDs3VorVJOOQopPBEJrw1lAITmULnQcP1gKgkAqvdg7cTtEOM4l7MFRILenKKVWt2UHN89CVHfLahT2ir9rvw8WEDyUlU1SGdMqUcygSCkgO4OjuGY8DwhNTVmdZmqFklkDirj0S7+UP104kUypbgzZwYpBBUc27C7AP4xjU4qTcpLzZdfdVkRUlWkXYEtbf5+EdUuHTKmYSC2pJL2gvAezhWErX7rm26mPoIt9PTJQkJSAkcBFvR+zZVUnN2j8xVbUqLe3kDwfB0yEAWKt1MxL+sMY3GR6mnTjTjtisGbKTk7syMjHjRMG2CcrFoEmL4WIgkzIHqE7jw5xVq+KGRIxUDTSI1q4xxML9Y04IYxX3p4Y2x0KoIZyA9g5ZyxU3kCfCKRiXbKaQfaIly9WSpLvszu/iGiy47h/tpRSPeuUj8RCT3f6g6f6o827UYn7SYoLYzEzVoZmyoB7t9ySTzDNF2hThUjaSTG07J3HnZ7tIJmZC5YUdWv5pOo5iHkivC3AGXa99Dzu8UTsrRldQFhwiX3lKGgsQkdSYukuYtbnukgjSxtHm/alJUKuylxa9vmrlqFnkPo5aFFeZ0LyF1pYHIGdIJ91+PARWzPmSJuZCi7uDpmvvxDWh7IrAmYlSku1m1BBDH0MC4pLWszFIyzEJU4a6u9vppxipGq5U47eVf+H8ydqUnfgt9HVy6qS4YpUCFJO1mIIjzWbKXSVSkPdJseI1B8QRDnspmTOCw6JZDKKrIPIHQqfTxgDtqsGuU2yUDxCX+ojQqz7aiptWlwJpx2TcVxYb1aCtCayR3ZiP4gGh/zNvax4iLXhNcmfKTMTuLjgdCPOKhgdcUyVWBCUuRxDuR4wf2dqvYzjL/7uaykHgTt8x4DjHaatGM0pcP5+P3Bqwcovy+RakzgWD3gLE5Dg89H2IG0S1koDvtfj+9IhpKn2iVBYBbQ/veNtvxKiVsorkuU5gcURmLIFm1fQQznqCFnh+sSqqkJQQN+DesTfGCw2IJlKxIO0ZBWVJvG4LcT3h6uqlyQGGYnQCApdGqom5lWFntYAbdYGl0aitWY3G5vDCTXZGSGYnzhd/AU4h1TlHc0SNo17EZFaWFvnESpbzi4cE+T7xOssQjVgSrkIRUaeTr2ViKSMqAfdJ7xJ2Gwim9oas1E5MpBYElybW1Uo8mfy5w57QVjJ17pu3PYRWJKCBnPvTXL8JaC3/UoN0SeMedrV+0k7cIuUqdreLODNIIygZEHupIszvcbvqYe1dUVmXOlIImT+6CD7qkHIQOAIynoDCVMxlqfRX7eHnZqo7hlggrlzBMlpPxBiFgHixtzaI0vfe1vn5/6G1e6rpcfnzL3LFrxJEUpTgG9w99f0jomPWxlZGNYkjRVESpzbRiZjiC7RHWJHiEK1B1EcKnRkxTjMNtYXKdwlHxOVK8xEZmM41SfSNrv4RAuK7mxqicTUseIjgAxIz2MSCS8Ikr8BoWYpUZUlSiAEJKi9wLEXHC4PhHj+K1s4KzKCSJgK0lQchKlKyuegj0jt9h8xcpKUTpMpKiy/aTMm4IIABKtw3OKL2qqKdSQJZcpQhIUk2UwIWSDvmAh0YSVm0WKe3ax9/hRXpmmokTP+8CTw0zA+IsYs+L4QZJBQCUmxI1B5tseMeU9hcRMqukKzBIKmUSWSxBBcnQfWPoKWsEAggg7i4894DU6aNZNS+ImU3CSkiiTZC/YqLMcyHcXSnvF78Sw8YsOC00uZT5suTMpWYDhmsHOgaDa3DEzCose8kpIdgq1n4bX5CK1iVWqnVlQ5lXSUvckWUTwOhfg0Zyp/wDyZmk1wvjyGn22EzntPOCpUo5sqT7spI2chKjyysw5xVZqu/q55w4xuvlzTLMtJSEoCSDy0FtesItVPxNoz61TfUck/D0LVONkkOZCz7GYxZsum7qAbpf0hrMQFSTlPflMoNqBoofX+mEMi5SG+J/J7EdYcYfUJE2ZM+Cwbqz2845u7XodbGC30lR7enSoe81xzFjA5JlyS2oWM3Sz+kQ9nhkmTZT6ELHMaH0ynxhpPl6pZ8xvyj0unm6lKMpc8P3YM2a2yaQgxSSx2Y3/AHzgSRRFagNIdzZWQBJAWBa5uIIpJabEADaGJ2wg91lcAVhEoWY+cZB9SohRHTblGQy7A3i+ZUABSuPOApSXmIP+YGOCS5QoaC/LhEtPSizlmv8ApCeMDL3Y0ppzTFFWotyA0jdZMyGYq12Hh8X0jmpsx3IcwpxypISEPpr8z+UZ+tr9lTfj094VOG6SEeIrVUTkSk2zKboNz4Bz4QXjshKZi0pDCXKCRyAAAHqfOC+x1BnmqnEMEulPU+8fAW8TA2OzHVOP4kn/AHACMWtT7PTrxk/2/GXKc71H5IQ06yZqWA2F9OBixHs3NC5cyVlYKcHZICrdWbaENJIUSG3NgNTHpGDpSmSlKS+VweR3EP0VKNWTT6ZA1E3BXXoHpDCMVHKVWjNUx6i+DLsczUuH3iHO14lQuzHaB1qhc3ZXGRXRnUxX75RkiaxbaB1raIwqK6q5DcQ5aWgeYIkQXEcKTeOnlYOREhPg0VvHu3IlTzTy0heTL7RWz5gVoH9DjqrlEvantQaedJlSyynEyaQAopQDZIewKiDfYDnFGwynJdarqUoqO7qJJ8bxd09Hs475lStWu9sSvkBRJublnuWe0bMuNLTlWpPBSh5EiJwLRopYNPdghTJGwiw9ku0y6WcnvKMollS3cX3ANgekJkJjJCfvE/zD5x0oq1gJO6aPepVQmbLStJdJAIPIwFiOGInABViQbjVwLcjaE3YfEAqWqRcKQStL7pJu3RT/AOoQFOxiYa9LlQCZgSmW7AJLy1qXxu+XdRy7Axiaimv0y4FadOavF8CrFaPISn10/tEvZrA0z5hSS3dJF7lmAbzg/G5AzalriAsJqRKny1ObLAJ5KOUv4GPM0HGNVRlxc0Z323XNifFuzcynCFFTgs5FmP6wJNmBMtKR+JyOjx6VXUqZstSFaKBH5Hzjzf2BlqmIWO8guRxYjN4MXjQ1+k2NOLwV9NWvh8ljoZ5SuSs6/wANXQ+6fJvKLIxzONNYqFEXllL3Tbq10H/SW8ItVJWAyRMtdN+vDzi3oHlwfqKrq2fcRVKGUX0N/ON0hILAOCXgUVBWpzDVKAlgP3vF7a910KbsrMHqEAqJIP7EZC2biSsx6xkS6jB7I6n0hVMGwyhydN/WCJFOhIfVvLlEdJXOWLNeJ56QgW0U/SBvjcHm9iCbOdRUdEh/K8VDFKgrUwcqUW8zFirp+SUpW50H18/pC/s9Qd4zlh9Qn6n6CMXUrtasV4fUs0+7FssmF0Yk04SPhSSeZYkxTMTN5g2CU/N4uy5n3SyeBEUfFP4c5X+cDyEB7RimoJdF9f8AR2m5bYJhU0oGZIuQQ+rPw8Hi39najKEoJ98KP9STceV4qmGpaSOf5QwwerUFS1G6RMIPJ0BJ9CnyhGkqKlUTf5nI2st6aLqDeO5S4jUWPQxpVlco9PGVjOtcyacqoW4ji6JK0pmHIFOyj7nQn4dRchr6wxqRYHzhbi+FJqJRSSx+FTAlJ2IeFVHZtDae263C8dq5GdMuafZlXurzIXKN299Cjl/qA1hzLmI/EjrmDfOPO1/4eVWc3lEfizEP1DO8RVPZZchWSZlU7HuuzXZ3Au4MDGEZyVw6+2EW4svNX2zpZSxLz51F3MvvJS34iDqTFXrP8QJ6lqEpCZaGIG6nPxeHD+xWysOSlw28Ty8LuXi/F0oLCMmU5yFqkKWpUxZKlqLknU2htRUuROY6C/1gqVRi5a0EqCZclc5aSUS0lgPiUe6nkwJB8IF1HN2Dp025HmMxeaYs8VE+ZeCEwKjWCXjRRqNWwSJ3jrDk5pyBxV8rxGsw57EYKqoqiEsPZoUpzxskDxeBm+6wJcMbUlXMp5omoS+XUbKSWzJ/fAQ6wTCh9om1CliYZkkzJJYhgXBcH4kgpHiYDmSClwRe8R9ma2aJgp2CkpE1aTvLBQrMnmkvpxihOKqU23ykUaVSVOW1cMZ48lWVKwxdKQR53B8IRTJhy5Wu7v0iyYgQqml/5gpP9SU5x6o9Yr8y6urHzEeRq0lbevBM2oyd9vmenSy6U8SAfSK12vw9lJqEi47qxxTo/g7dOkWalA9mnhlHyiGqNmLEfOPS1qe+nZmbTk4zuij0s1gwPu2HNOqD8xDzC6oLSpB91Qzp4ggspPneF2N4YJRC0D7u7j8L3I6HUDYuNxAVLWGWoKF2IJ6cfERj026NZRf4jQaVSF0WukpwVaWTrz4QVNqHKUgspx4RqQsZQZfeCgC/KNGoAKhulLqJ2ttxjd5RQfIFUTZWYuFO/SMhOqvJLv5iMgmn4B7fMa+xDjbmYNm05yJD739dIh9rnQH952/OE9diRnH2Mk9wWUvbmBy+cUJzjTTvm/Aai5M1PH2mblSfukFirj+9BDqWkBJAsE2AiOlohLSEo0Z33PMwRleKsKbTcpcsOUr4XByZn3an0A/WKXjlqYPqtZV5u3o0WvGFtKKRqS0VHtLMJWmX+EAEcCWHytFTUyTdvDHxGUUdyA0pA3YebQThZ+5mPtMQR6v8ohKwCf8AIgnxbKPmI3Ty/wDlFEf+IB17h+sVKUdz9zGyxH3l6nG/lHK12Ebn6jmkflEJVtHo5Pa2ijFXSCAXDRFLO0Yj5aRypXe6xM2rKRyXKMXCjG0AzBx9ml/NR+RhwpMI6tf3q+LtbkI6muRVXhCb7KSVWGrwaZY6mDZOHKUCokISdVKLeXGOlYjTSHAOZSCxDXHMOwy7PxgqlSMFdi6dJy4NYfhCpjBQKE7vqeQ/OHNXTJUhUkpGQgoynRiG+r+EKKfthKKgMqi+hzJb0MFnG5WpUxdsrXJZ7cbQqNdTScH1HKi4PJ4xW06ETFIQXSlk5vxFICVKvpmUFFtniEXPKLv23lSkzM6kAKUSCwSSSAl3IOozAHm8VddZLGiPlGqtTJ4jBlqyebgRVHpv+EuH5ZM2cR/EUEjohyfBz6R58K9L3R8vyj1D/DjEZa6dUtBuhZ7vAKuD0iZVZvDi0Jqru4ZPjtAFqKswSXIIIJBZiDa4JBELOzdHlWudt7gOxe6vIAecWPFsGE4g5smxbcfQwLMpx9mSlPdDqZthduut+cUdRU2wajy/4+5Wp0t003whbXJejBA9yaktwsx8LxW1EggEMzD01i1zCUyVAkPllnq+vheK/idPpMToRcfhI+kYdSOPRZRpXu7+ZeOz1f7SQh/eAynqLQfPlODxaKf2WrGKkcWUPQH6RbZVRxjU0eoVWmt3PBUq03CV0ArkZwUqS6SGI4/leKnimBKk3T3kuW4jfKePIxfZyXHd1hcqlcMpiDqDE6jTKorfBhU6rTuhN2VxtkezNyPdD+Y+sNA5zlZACu6PEh/yiuYn2dWgmbJOZi7bhvn4Q0wTtAickJmMFJv/ADHjA6arONqdXnp5h1IxffgLqvDVpWUsS2484yH02c5OkZF/eJ2sCxGkWsiWFZJZ94gd5XLkIkp8PEohLDLy3hjORYDibQrqMdQAoLcFBLhn3yi+l7a8Yy5wUZXbz0+w5NvA1QoJYcBaJQgG43hB/wD0skbKIZWxDFLOL2Ny1okHapIJHs1hQcNZwwdZIf4YhV4cSaOdOXRBNZUpStaj7koOeuw84oq6gzJ2Y7qc/OGs/EUrSUqzZFF1Nlex9530Nrc+UDoXTh7BKgzd5+ILk6XZ+paMepJVOHzd/nuLdOOxZQOZ2pPxO/iQfpDsSB9hIFiCmZ4FRSfQwnVUSFLCEoIWWHvnLmP4dyNHc2eCJeMBJyGUc4SpCkEkkKLhktoNTd9fGCoLZlvFrfEma3Wsi8InhUqUoXdA+QjmE1DjryQgJTnRfKHysPeyniBGqbtAVKKQgak5r5UoAckkan841e2hOzvz9ioqco3Vh4g3jSUwnndowhQAQ6VJPs1PqoC6VJ2L/MQyk4qggE90FnPM6fvpDo7ZR5BaazYLEBHD05ypXeJJPK5fxgBPaUe1MpUpSVpJzB9vhKeLxNX4v7NOcpJAOVTF8h26jpHdp3MMjs85RHVsKgKmozychCbZkpU6dR0Bvt4wnrZiZClrppMtcsnUqcAkOwA91PLi8MMM7TCbqnIwYqJZOckhCRxdvQwp+30+daTLnJmLV30A+7MBYJSG0Ny/CKFR7o4a56j4xafAH/xuaol5Ml03DJPjvD/s3VCZMBKU72CTYBiWfT9YTSaNAK1rEwJzkBSWUUDYKT8T6OIeYIqVJHtUBbTVplAKuXJUSX4Ml/CC0EHKolj86k1VaOEefdrZ+aYVAkoMycUv/mmkm214RLNkxaO0clBS4OqQRb4jNU5/02PP+aKwpNuhj1y4E3NnSLH/AIe4oZNagP3ZvcPjdJ8CB5mK4NI7pJpQpCgWKSD4guImSurEcqx7/VL7pPAFvKEdRUezlSweDPs5J/L1gen7U+1luULT7Rky0WzTFFOZWU6ACzE/OBJuJy6pKUpzDI+Z2DMm5OrMbMNY83Xe9px5t9f4JhHbhhuLSMyWTrkAPhsYQyatipCtjYnTmDxhqrFke1Y5yZlkhgxuAkA7uHIMQYrQILkk8LAF7sTrdvOEVqbcu0p89fMOLskmQYYrLNQU2Ds3I28ouKlMH1iipQmWmXNC1MT3Tk7wCSBnKczhBNgfOLHh3auTOBSHSoC2ZhnUXISm9ywHLvCF6NKDalj3hVU2k0NZWJMb2glTTLgsN+cU2nx41U+WiUCkZFFYOubhpsfnFroqZQSXLHjwEbNGamVJx2+pIFp6NFexGilKmFYSQviklL82FiYdz5yACE3O5hLUoUWYQU6cZYZ0JNHH2jnGRKikWQ+Qn99Y1BbQ7oZ4aoqlgPdJhBjtIuUpS/YomIWe8tzZyCygDa4F+kawPEjLUQfi4xaEVYUliNQX3B5eMVK9FSW06MnF3KH9oWU5RTy2BNrliQCo62OhiVNVPBKhKlp4nKTrrvv6w9nSglWRasjDulj30h2II371+kdKUn/xOAtLWzAuPh1584wZUKt/T0+5f7WD6CFC56TlCJabbS+raxyZlQSbpcEA/dot5jl6Q9mTZSS5mKJIYMhZbXlzjkmUog5luCC/syCSLAl9bP5wtU5r+7919wt0f8fmVKon1AmFBUkKQpgMiXd3BFvEdY5E+pzOJjqIf3Q5HlDTtdVSgtExAX7T3VEgMUsWIvqDbT5QB/xSWG95/DwvwHCBrOUZd3KFQd+SCXV1AslSbnZI1PhE1VMngjKbEAkZRxbhxjaatFyAXO7B/DhrE8+vBQkl+6Ro2wtvpygYVpbWrBOCuConzXBBSwLg5B47a6ecOpdQolraOGSPDbmPKFYrwRcE9dHJuWfmPKGUiuBQDc5bbbAj6m0aOlrN3uhFSPmK8QqZqZgU46lKdubQ4pqhUxBDhlDgC/pf/wDJgKurMwYgkAg6A6aa+MZheKJfLlPIcL7MeJ/6jHQq2quLWGRJXiA1U2anusnUMCgajRrRGcUmvm7jg65E7fX1h7iFWB3svFuuh8xCORXJTYI3e4cv4xTrqUHbaMg7rk3NxKaQQUpDkFgjX9H4RYJbKl0SAAAqZMWockyylR6XMIl1bMplEp0V5+epg7EJ6kTpP/lUS1t/OFk/TyjT9jJuo5W6ETu3ZFdqZ4UmXLcKaUhX+oOodQbdUg7Qnnptxv8AsxF7XKtJGw+pgqqA94aGPWR4ETwwZItGsunWO0C0cLMEwVyWOixeoCEZVnLL90EBQS3BxaC0YpUJKiW77FbIAzZg4cjlCvDa1pak3Y6t+77wYmoZy6u9c6a3vyN48TrnOnqJLzLUGrZG02ctShMBuEtoxQANn2+Tx1S4gosmaXSonKridD47Qul12Ub6MdC44R0qpFikEBgNnABdvO/OBjqZNbuvU6y4CcXlzASoEKBQEFx8LghNunpCpOILdJZIyXDAAPa+ty4hjS4vf2a0uk6m1id9b6vDTDOyC5i0rmEewfNlGq+AYaC5eGOHbNSh158gd+xZGHYvA1AmpmskrDpDd45tSrg+rQ/xVXdsWDecdFJmW9mUhmBNm8I6XhCAHKiGYuTb1jdoQcYKCKUpXluYvkyhLAXMISDoDqTA0iuVOnhIUQjM7DgOLbfnC/tZVBU0AEEAADhByJgo5KN1Lcq58A/AfWLaikiMs4rcTmZ1No/P8oyBRj6zew6AfWMibB2Dl4TLUxc5TcbHTSC6WhUgbqbjCjCu0gWoJWAkks+znrpDVU9iUkkcGNhFBr+1oHc+bguIzUzJ0sBJJQ4Uklg6k90G7swJccIiGDqeW8tByO4znvORrfQRkykyVKFuFFQUHbVIZyDsXa3MwvxOlzVVQplHKZIDE5WIZTt7ugvGVqI95v8AOL/Qt0nhIOGFHKRllXXmfMbB9ByaJUYYkzArLIDJKWuXJcAnR/7wKMOlJSfuwtLrGe6lPfLl4tp4QKqSkISU5SQtJdN+6CllaWJ0iliLyvD84HZfU1jtIEU5UfZJWkKlOEMVCzga942vyinmYpSUlkgAHQcSdeJj0DtPann7vMWenfTfS/DxigSQ8vl+sMrQ2iFK5LLWoqzdzyta2jwRJcJUO6/MbaH5xFIoysONjw+kTUyLsd3Hp/aKq5HdDELOUp7pca6t+RhhQVLpIZL68+BH74wupaXckGzndrsx6wRTDKv9+P0MFRnsmjpq6DJlWcybJ7oZm1bR4Gp56km4Rs9rhifKx+UF1FMEkuSktazgkMW6sRA1VJyqLi+vV94PUSlGV/AiNmhwo5h8LsCLW5wkmU6u8RlIJ3G5LsPKDKCa6eaT6afL5QZPpMvC4cPpe+0P1Ee0pqaFxltdhSuYVqZmJKUhPByBblGYpWBczEFvaXK9ik8s6ZYHjlV5wVRpAqJL274tro5LcrRXZNQ1JWv7ypkgA9VzFn5PGj7GpuMZSfkHFq7f5yICHbkGgpBdJT4iAwbjpBOkekSETM2iNUTT9H4xHltEsGIfhimOgLXZQtBqkLIyuixf3b6NrwhbR6wx+xjvJcBThi505dXF48r7Vhavd9UOhwSplzHzfdkt+Hk0YmTMAbugENcDr4REKfMsJe2jks56mMqpASHytlIDueLbxkrLt9B1rI2FKzhKsrEku17Aelo9P7IzgaZGoupwdUnMTlHIOBHm1TK+9SP8yh6GL1hOIqRToJAJI7tiHcB35u45tGj7Pf8Ay28ivVzEtQnAan9YUYvh0yeLEhrgaA/mYgp8ZPx3PL5ROamaUTHSXNk7ARvJ2Ku3wA6HBUyDnWQtYfKNv7whxGvVNUQrVz4fpBeI08wNnV4C+ukKjVBD6KfjtDU+pNg9ASAAACG1jcIJk8vGR1zrAqDdXX84tPZQ9xQ2zj5CMjIB8ChhTjvS+U1YHIFKyR5geUEUo/5ur/8Ab/2GMjIx9R+r3/8Allyl+l+n1MlJAUkAMBUoYbfw0nTrESh91O6o+YjIyKkuY+//AKjlx8PmBdsphTLLEh5kwFrODlcHiIplJ7p8P90ZGQNfhiodBtLHdnfzH6wvl+6n+aMjIz4/Usx5D6RIyG2zwVWpACmDafKMjI7qgZEfaBRz67//AFgarL08p799Q8GFoyMi9qP1P0AhwiTDwwS3BUOsxIDl7b32jIyGR/oL1+wEv1COiP8AzSf6v9pivT/+zTv/AFEr/wCKZGRka3sn+k/UmnzITK2gk7RkZG4gJcmTfdPhG0aeMZGRIHQnpNRDeYPuQd3131MZGR5z2v8ArXp9R0DqaPRm5WiKpP3S/wCn/eI1GRi0+feNkEVp+8T/ADq/2mLZT39mDce0VY6e9GRkXfZv9T3fUVU/SWqWgDQCFlTOVxO+/OMjI3urKpXZqi58fnCWpjcZDESRCNRkZHBH/9k="/>
          <p:cNvSpPr>
            <a:spLocks noChangeAspect="1" noChangeArrowheads="1"/>
          </p:cNvSpPr>
          <p:nvPr/>
        </p:nvSpPr>
        <p:spPr bwMode="auto">
          <a:xfrm>
            <a:off x="152400" y="-731838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4" name="Picture 6" descr="http://4.bp.blogspot.com/_S84eE4zkoNg/SZMpPNrG2eI/AAAAAAAAAJM/hnkGf4Yjhgs/s400/Picture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164" y="192087"/>
            <a:ext cx="3521968" cy="3387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t3.gstatic.com/images?q=tbn:ANd9GcSsrxIa8gN7XwofJE50taAqedv29doqTo9FZ6GXFjcH61FAyO1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835" y="3861048"/>
            <a:ext cx="2361613" cy="2343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  <a:solidFill>
            <a:srgbClr val="FFC000"/>
          </a:solidFill>
        </p:spPr>
        <p:txBody>
          <a:bodyPr>
            <a:normAutofit lnSpcReduction="10000"/>
          </a:bodyPr>
          <a:lstStyle/>
          <a:p>
            <a:pPr algn="ctr" fontAlgn="base">
              <a:buNone/>
            </a:pPr>
            <a:r>
              <a:rPr lang="es-CO" dirty="0" smtClean="0"/>
              <a:t>El texto sagrado dice que este cuerno pequeño: «</a:t>
            </a:r>
            <a:r>
              <a:rPr lang="es-CO" i="1" u="sng" dirty="0" smtClean="0">
                <a:solidFill>
                  <a:srgbClr val="0070C0"/>
                </a:solidFill>
              </a:rPr>
              <a:t>echó </a:t>
            </a:r>
            <a:r>
              <a:rPr lang="es-CO" i="1" u="sng" dirty="0">
                <a:solidFill>
                  <a:srgbClr val="0070C0"/>
                </a:solidFill>
              </a:rPr>
              <a:t>por tierra la verdad</a:t>
            </a:r>
            <a:r>
              <a:rPr lang="es-CO" dirty="0"/>
              <a:t>, é hizo cuanto quiso, y sucedióle prósperamente</a:t>
            </a:r>
            <a:r>
              <a:rPr lang="es-CO" dirty="0" smtClean="0"/>
              <a:t>”.</a:t>
            </a:r>
          </a:p>
          <a:p>
            <a:pPr algn="ctr" fontAlgn="base">
              <a:buNone/>
            </a:pPr>
            <a:endParaRPr lang="es-CO" dirty="0"/>
          </a:p>
          <a:p>
            <a:pPr algn="ctr" fontAlgn="base">
              <a:buNone/>
            </a:pPr>
            <a:r>
              <a:rPr lang="es-CO" dirty="0" smtClean="0"/>
              <a:t>Quiero recalcar aquí que, no es nuestro animo acusar ni condenar a los miembros de iglesia de este poder, porque allí tenemos muchos amigos que son sinceros en su fe donde Dios tiene muchos hijos que no conocen la verdad, a los cuales Él Señor invita a que «</a:t>
            </a:r>
            <a:r>
              <a:rPr lang="es-CO" i="1" dirty="0" smtClean="0">
                <a:solidFill>
                  <a:srgbClr val="0070C0"/>
                </a:solidFill>
              </a:rPr>
              <a:t>salgan de ella para que no participen de sus pecados, ni reciban de sus plagas</a:t>
            </a:r>
            <a:r>
              <a:rPr lang="es-CO" dirty="0" smtClean="0"/>
              <a:t>» </a:t>
            </a:r>
            <a:r>
              <a:rPr lang="es-CO" dirty="0" smtClean="0">
                <a:solidFill>
                  <a:srgbClr val="FF0000"/>
                </a:solidFill>
              </a:rPr>
              <a:t>(Apoc.18:4).   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888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  <a:solidFill>
            <a:srgbClr val="002060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b="1" i="1" dirty="0" smtClean="0">
                <a:solidFill>
                  <a:srgbClr val="FFFF00"/>
                </a:solidFill>
                <a:latin typeface="Agency FB" pitchFamily="34" charset="0"/>
              </a:rPr>
              <a:t>A esta gigantesca organización religiosa la Biblia le da cuatro nombres:</a:t>
            </a:r>
          </a:p>
        </p:txBody>
      </p:sp>
      <p:sp>
        <p:nvSpPr>
          <p:cNvPr id="4" name="3 Flecha derecha"/>
          <p:cNvSpPr/>
          <p:nvPr/>
        </p:nvSpPr>
        <p:spPr>
          <a:xfrm>
            <a:off x="467544" y="5157192"/>
            <a:ext cx="8208912" cy="1512168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400" b="1" dirty="0">
                <a:solidFill>
                  <a:srgbClr val="002060"/>
                </a:solidFill>
              </a:rPr>
              <a:t>En Apoc.17:1-6, </a:t>
            </a:r>
            <a:r>
              <a:rPr lang="es-CO" sz="2400" b="1" dirty="0" smtClean="0">
                <a:solidFill>
                  <a:srgbClr val="002060"/>
                </a:solidFill>
              </a:rPr>
              <a:t>después </a:t>
            </a:r>
            <a:r>
              <a:rPr lang="es-CO" sz="2400" b="1" dirty="0">
                <a:solidFill>
                  <a:srgbClr val="002060"/>
                </a:solidFill>
              </a:rPr>
              <a:t>de que su llaga mortal es curada</a:t>
            </a:r>
            <a:r>
              <a:rPr lang="es-CO" sz="2400" b="1" dirty="0" smtClean="0">
                <a:solidFill>
                  <a:srgbClr val="002060"/>
                </a:solidFill>
              </a:rPr>
              <a:t>, </a:t>
            </a:r>
            <a:r>
              <a:rPr lang="es-CO" sz="2400" b="1" dirty="0">
                <a:solidFill>
                  <a:srgbClr val="002060"/>
                </a:solidFill>
              </a:rPr>
              <a:t>aparece </a:t>
            </a:r>
            <a:r>
              <a:rPr lang="es-CO" sz="2400" b="1" dirty="0" smtClean="0">
                <a:solidFill>
                  <a:srgbClr val="002060"/>
                </a:solidFill>
              </a:rPr>
              <a:t>como  una </a:t>
            </a:r>
            <a:r>
              <a:rPr lang="es-CO" sz="2400" b="1" dirty="0">
                <a:solidFill>
                  <a:srgbClr val="002060"/>
                </a:solidFill>
              </a:rPr>
              <a:t>«mujer ramera», la iglesia apóstata.   </a:t>
            </a:r>
          </a:p>
        </p:txBody>
      </p:sp>
      <p:sp>
        <p:nvSpPr>
          <p:cNvPr id="5" name="4 Flecha derecha"/>
          <p:cNvSpPr/>
          <p:nvPr/>
        </p:nvSpPr>
        <p:spPr>
          <a:xfrm>
            <a:off x="467544" y="3933056"/>
            <a:ext cx="8064896" cy="1224136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400" dirty="0">
                <a:solidFill>
                  <a:srgbClr val="002060"/>
                </a:solidFill>
              </a:rPr>
              <a:t>En Apoc.13:1-2, antes de recibir la herida mortal en 1798, aparece como una «bestia que hereda el trono del, dragón».</a:t>
            </a:r>
          </a:p>
        </p:txBody>
      </p:sp>
      <p:sp>
        <p:nvSpPr>
          <p:cNvPr id="6" name="5 Flecha derecha"/>
          <p:cNvSpPr/>
          <p:nvPr/>
        </p:nvSpPr>
        <p:spPr>
          <a:xfrm>
            <a:off x="467544" y="2636912"/>
            <a:ext cx="8064896" cy="1296144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400" dirty="0">
                <a:solidFill>
                  <a:srgbClr val="002060"/>
                </a:solidFill>
              </a:rPr>
              <a:t>En 2 Tes. 2:3-4, aparece con el nombre de «hombre de pecado».</a:t>
            </a:r>
          </a:p>
        </p:txBody>
      </p:sp>
      <p:sp>
        <p:nvSpPr>
          <p:cNvPr id="7" name="6 Flecha derecha"/>
          <p:cNvSpPr/>
          <p:nvPr/>
        </p:nvSpPr>
        <p:spPr>
          <a:xfrm>
            <a:off x="467544" y="1327387"/>
            <a:ext cx="8064896" cy="1296144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400" dirty="0">
                <a:solidFill>
                  <a:srgbClr val="002060"/>
                </a:solidFill>
              </a:rPr>
              <a:t>En Daniel 7:8, aparece con el nombre de «Cuerno pequeño».</a:t>
            </a:r>
          </a:p>
        </p:txBody>
      </p:sp>
    </p:spTree>
    <p:extLst>
      <p:ext uri="{BB962C8B-B14F-4D97-AF65-F5344CB8AC3E}">
        <p14:creationId xmlns:p14="http://schemas.microsoft.com/office/powerpoint/2010/main" val="4203407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  <p:bldP spid="5" grpId="0" animBg="1"/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76673"/>
            <a:ext cx="5544616" cy="2664296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Esta organización religiosa al «echar por tierra la verdad», hizo muchos «portillos» en la verdad de Dios, los cuales usted y yo que conocemos la voluntad del Señor, estamos llamados a ser «</a:t>
            </a:r>
            <a:r>
              <a:rPr lang="es-CO" i="1" dirty="0" smtClean="0">
                <a:solidFill>
                  <a:srgbClr val="0070C0"/>
                </a:solidFill>
              </a:rPr>
              <a:t>reparadores de portillos</a:t>
            </a:r>
            <a:r>
              <a:rPr lang="es-CO" dirty="0" smtClean="0"/>
              <a:t>» como lo dice </a:t>
            </a:r>
            <a:r>
              <a:rPr lang="es-CO" dirty="0" smtClean="0">
                <a:solidFill>
                  <a:srgbClr val="FF0000"/>
                </a:solidFill>
              </a:rPr>
              <a:t>(Isaías 58:12).</a:t>
            </a:r>
          </a:p>
        </p:txBody>
      </p:sp>
      <p:sp>
        <p:nvSpPr>
          <p:cNvPr id="4" name="AutoShape 2" descr="data:image/jpeg;base64,/9j/4AAQSkZJRgABAQAAAQABAAD/2wCEAAkGBhISERQUEhQWFRUUFhcYFxcYGR8ZGhgXFRgYGBgYGhgXHygfGBwkGhgZHy8gIycpLCwsHB4xNTAqNSYrLCkBCQoKDgwOGg8PGikgHxwsKSkpLCwqLCopLC0pKSkpKSkpLCkpKSkpKSkpKSk1MikpKSksKSkpKSksLCwpKSkpKf/AABEIAHgAoAMBIgACEQEDEQH/xAAbAAACAwEBAQAAAAAAAAAAAAADBAIFBgABB//EAD4QAAEDAgMEBwYDCAEFAAAAAAEAAhEDIQQSMQVBUWEGEyJxgZGhMkJSscHRkuHwFBUjQ1NygqIHFjM0YvH/xAAZAQADAQEBAAAAAAAAAAAAAAABAgMEAAX/xAAiEQACAgICAgMBAQAAAAAAAAAAAQIRAxIhMRNRBCJBYRT/2gAMAwEAAhEDEQA/AMq/D03OJh1+Y+yhjKdKmGkh5LpsCNx7kY14J7IgTa82McUGtWDwA5g7I3E7zK8iKd8nuzyJKoixxVODDX3tcg/RLmowmMrr21G9WdLZ9Itcchs2bPN4jkhCnSaQRTNjPtn7KnH4RTm+bF8TRoscW/xDH9q8di6OUNHWANn4Sb//ABFxGJpm7qUneQ8i/gtB0f6KUMVS6w5mGYgGfmio7cHSm4LYz+GNJ4dBeMrcxkC4kC1+anSxFJs/9y7S33dDr3rZ0egFBmbK5/aEHTTkon/j6juqVP8AU/RN4HYn+1NU2YvD0KT3ZQXyZ1aNwnceAVzhOhT3ta+7QRIDgAY5jctBheg1Gm9rg95LTO77LQlqeOH2RyfMfUT59jOglV2WCOy3Lxm5v6qo2n0Tfh2hz3QC6B2Z1Hevq5aqvb+xRiaWSYIcCD3J3jpcEI57l9j5VSw7QQS42Pw/crn0mfGfw/mtXiugzmNLjUBDRoNfVqzT6bTx9FnlafJ6eFxknoLVMGBPbFuRROqblAzDMCdx0Mb0fq2kmc1+5AqU4cRBi15A8IjVBSseUXHlo8bgQROdo7wfnCFSwgzXe0ajfvtwTNOo0SDvjhxXPgmB4I7NCaxYi6hG8HndBeOY80y8Die6OaXrNBJIOp4fmqxZHImuka842wkDy+yZ61oY1xaASXekJPH7SqtqODbAG3Z4eCEzbFW8nzAie4hZNXRq8kX+Dbcc2CMouIOt16x1M/yx6/dS2NiM7qvWZSG0ajhYe0B2dBxS1PaTmxGUxe7Z+SOjO8keqA46g1tRwDQBAtJ1LQUXA9JKtBpbSytabxH3TrOk8e3hqLh/aWnzkrUdG24fFU3POGYzK7LGo0mVaEH7IZckVH7REuh/SStiKr2VC0gMzAgXkOA+q12VQw+Ap0/YYxv9rQPUI0LZBNKmeRlkpSuKoHlXhaiQvITEwRaolqOaZUDTKARarQDgWuEgiCsht/onQo0KlRmfM2CJda5A+q2zmIFfDB7S1wlpEEG4ISyimuSmPJKD4PkUQ+0xY+YCm+JveT+vktp0o2JRpYapUZTAc0NANzHaAkzbRfP24hxbJiZ4cuSxyxuJ68M6yINUyXdlBi+p48kqzGCZy6c0RmJIabC/EIQqyQIbr8IC6P8ATpJ3aBVcQNzT5r2vkBIym2/N9IshvxHaIDWjhaV5iMSd4bM/Dw71ZR9Gd5H+s1Y68/1D5qwe2tlZGact7TeTrZJHD1OH+w+6KzA1rQ0+f5rFy+j06jF80EHX7s9+X5IDtn16hH8N54QzjwgBXuyNk2cK5ygxADgTY+MLXYXaNNjA1ha1rRAE6DxV8eJ9ydGHP8uMeIpMS/6KwhaJpQYEw9wvAnen9lbDpYdpbSaQCZMkuM6b1L97M3lvgVEbZpHRy2pRR5TnJ9j3UruqHBInardx9QoO220e8PxfZdsgJMsDTCjASD9tN4t85Qjt5nEeRQ2QaLMwokhIDbdM2tPiPVSG1WcvNDZew6jRhDcAhHatPiPMKDtpM8+5DZezqJ1KbSCDEGxBEg943qsqbFwggup0Rfe0NTb9qU+I9Fj/APkOs2tRphsQHkmdPZ47vFBtDwTsyVWg7ra0SGhzsvCM1o5Ql3NI3myH+x2sWdwIm/chuwxjwUWkehGTSqgpxjj758146m4ganfpxRMsGxEHmN6HUoa3b5oD0aevhy3UtFuIVo/Ducym1nbyMlxYc0OJPC+kKqe+m8lziQ2zu1Oh9oAa23xxlanozh4puLCDmdfjEdgchEkd8oY8avklk+TvFcFTT2o9tic0bj+pCPQ2o17mt0c7SdO6R9Vo8T0ebXH8RrSRoRZw/wAgqfC9GG0qmfM9wGgcNP8ALetEYemZJzhLuNBxh3caY1Fyd652BdNntHKHH1R30wd5URR5lU8SM+38AtwJ/qDyP2Xv7vg6tPgQmQwhcSBqj4Yg3foCcOfiaPAoVTAuP8yByb9ym3VFAuPBHxxBuwTcGdzo/wAZ8pKI6gT758vzUsxQ3lB4ov8ABt2DODPxn8I+q5uFA94n0UamJhCbiQUPFH0ds2EqURxPkPsln0f/AGMdwHyTGYINQBHRHGV2rsENqF4cAwuBywZ03DQ3VUWi99ORWo2lWEuaSbMzDfcHeJuLjXes1UcyTIdPIj5wsmVfakel8XLcaYOrSgwTBGtih1w0xfQAaI1eo1xJIcCY4frcoPYwNBhxzTvAiDCRF27LmmxsGO0G2EkxJ3zuaFd7K2xSowGuJAbBLWm5GgvfeqGngaUnt6mbMPnE6pl2z4Y17H+/lgtjVpM67uS7dLpkI/HnVyRraW2mVpDKhkEEBzzTgmwgixvuPFRdSBPYFUHNc06gqQYJOjpnvWawtEMJBeHZmGA5kgCCQSN5Dt8o1HE0jlDmgiWh5BggyMwEbtwHjN1WORGfJCSfRpGPeCZqPjg+kbcicpm070zQqNIu9hk9mOzbnJv3pLD7NwT25pqUp3dY8ctZghMkUbRi3CNJqNMWjR7eCtsyVJh35RwmPiS7sI1+vs8QZnkubhiYLcTTdb3m0TY8YgzZQr9HXvEipR720yL6G7XEap1MXVD7H0HgAznNuzLjbiYAnmncPsOnEku7jZUVDY2JpmWmnwJlwnzaYVpTdUBAe5p0mA6NLkOi5TWLSCV9mNGmirauB1tKt24lo7Lbd10liAXfrcihWVTsON6E7C8gm6mHO4pKsXDenpErZB4I0VJtjadRkZIjfx5nwt5q3rZiDAvBgyNfoqXHYJzy6S0hp7WoJt2p3DSxUsnXA8XzyVdbHPIlpgE3MWJ5yl35LWy2k2JHLRL1a5D47OvDUcYUa+McHOAixIEibA21WR8s9GEVELXcGuIyg+aFVxMgCBAmBffr8kN2MeeH4R9l6arsgJi7iNBuA5c12pfyLo1DXUJ/m/6hNUsRRy5Q2p7WbVusR4JEYmj8FT8Tfsm3mi1tM5XnO3NGYCBJGsX0WZo2bewgLHZiS8NZlgAtJOYltzpCUqVqcSyZmwIBuLdrlIhMNxlGD/DfePf4dwUevw4v1T9f6n5Jo0iORSfRoNjbaewBloPsyYDeI7pKvj1xEmgypN/b3HTVt1jq7RTc5nwmxjUaj0hXHR7pA5p6upmLT7LgCS3QBoGmVbIO+zzJR9DmJr1CIdgGk8YaW/KU5ga4a0B7DTE2axuWPwhPsxTHHKHtzDVtwfJ1145oGq0JL8Itv9IOxdMmO0fAiB4BAykzlM+P3RDTbPEhDNITYp6FAPwrphwaf8r/ADQjRj3Yi1ymOrcD7R8lPtDU+n1QOF4jVvqq3HYyk2RAzCAbZg0u0LoiB4q2IF9PArKdLMaLMIhoGupk2g7o3pJy1Q0Y7OgFV5LCXkvNMZKlNos/NBa4Hx3clT18Y5r5bmaHB05REjMSzjfS/KUBuKrEGXk6e8OUc2wAfRCbRq3dDr6m944+CyTk32bMOJdqmeNrP0cSQJAJkm97nvQC9x3n1UnUanB36712JovJJiB4KPJujGKVAqtR0CJ0+qG3NeQVJzTH5hQqN7ESPaHyKZAkkuUW9PaFMWFFvi9/3Tn7zZUDR1IbkEAB50mfukmPpkg9UI4ZnfeycxtWlTqPY2i2GmJLnX7wCuaTJpNPkZwtahleTTu3KBLzBzEz5L39vof0mebj9Um3bQbmy0aYzRM5nTFxqU3sjaIqVWMdRogOMHsbo5nknUUkZsm7l9WTxW0BUJe58EkHs2FhEXEqP7W2NSe+/wBEBmGrVCXMpDKfeazsyNwDdFN2FqCxHcA0/LVN0YZbRdDQ2oMoAy24NAJ7yrfBdJqggOhzRaHC8d4vp3rN/uesD7D/AMJHzXV2VaerCP7hHqim10wKTPplJzXta5plrhII3/mouZwJ8Qvn+xeklag6WgFh9phNncx8J5hahvTWg+2Sqw/2hwnkQVqjkT7BZamieP68Eu58G8frUoWH2o2o0uBIaJGZzct+ROqyu3MQTXBkFoc2+YRli954ldPIoq0WxY93zwX226xNF4B3DeBoQVhKlJ2UElxc4SZM3kwLnhAQqpfvd4Fw+UqH7OeXmFinNy7PRx4YxVWehtzaoRoZAgA8J3jvRGUjItAkbxuPNCY2GOBLfaG/gDPzQcvMfruCVtsEMcYWeVaZnd5qD6J5Dx8VxcIuR4T9lKpXBOp0aNOAA+iFFXJHrsL2AMzJDnHXcQOXEFAfhAffb6mPRdXrNbEzcTYcZ58kJuNaMwh12kaDiOfJOkycpQ6suKW1SIijS/CT8yi1NsveSSyjJ1OQE+q5cgNqhzZWJLuszMpHLTc4fw26tiN3NDZtSo27cjO5jR8guXLv0Oq1Z4dvYmD2z4AfQJ3C7UrdRmmT1mUGLkZZ4cVy5MyK7AnaOIJPt/h/JFourvIa/OWusQCLg203rxclQ0nw1RaUOiVIATXqTGmUa8kvV6KUmn/ynjvAXLk9mPwxE9uVWCgygyoKga4uzFwBkk2IPC8Kip4Mvs005mwmDbw+S5cubLxikiJpD42ep+ikC2AMzbDgb3PLmvVy7WxrYBxETIImNDrEoZrgcd+7j481y5HVHNgS9oNyfAfmvcRRAcRJt3LlyDVDRdg6uUxY2EIT6YiY3xryJXLkUxJJH//Z"/>
          <p:cNvSpPr>
            <a:spLocks noChangeAspect="1" noChangeArrowheads="1"/>
          </p:cNvSpPr>
          <p:nvPr/>
        </p:nvSpPr>
        <p:spPr bwMode="auto">
          <a:xfrm>
            <a:off x="0" y="-547688"/>
            <a:ext cx="15240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8504" y="3429000"/>
            <a:ext cx="5283575" cy="310854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«</a:t>
            </a:r>
            <a:r>
              <a:rPr lang="es-CO" sz="2800" i="1" dirty="0">
                <a:solidFill>
                  <a:srgbClr val="0070C0"/>
                </a:solidFill>
              </a:rPr>
              <a:t>Y los tuyos edificarán las ruinas antiguas; los cimientos de generación y generación levantarás, y serás llamado "reparador de portillos", "restaurador de viviendas en ruinas</a:t>
            </a:r>
            <a:r>
              <a:rPr lang="es-CO" sz="2800" dirty="0"/>
              <a:t>«</a:t>
            </a:r>
          </a:p>
        </p:txBody>
      </p:sp>
      <p:pic>
        <p:nvPicPr>
          <p:cNvPr id="1030" name="Picture 6" descr="http://t3.gstatic.com/images?q=tbn:ANd9GcQj_uMU3S7DQaRoOGKE-2TjiTDDeuChmKzrGAR_E8OExR8LqZCn5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79" y="3429000"/>
            <a:ext cx="3456385" cy="310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t2.gstatic.com/images?q=tbn:ANd9GcRsj6tm1q7mZiU051QxsuJulDYRks-e0EUIHpaCAX1cOAhCuA0bs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60648"/>
            <a:ext cx="3240360" cy="2808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9010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4737227" cy="6264696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Tenemos </a:t>
            </a:r>
            <a:r>
              <a:rPr lang="es-CO" dirty="0"/>
              <a:t>la obligación sagrada como «</a:t>
            </a:r>
            <a:r>
              <a:rPr lang="es-CO" i="1" dirty="0">
                <a:solidFill>
                  <a:srgbClr val="0070C0"/>
                </a:solidFill>
              </a:rPr>
              <a:t>centinelas de Dios</a:t>
            </a:r>
            <a:r>
              <a:rPr lang="es-CO" dirty="0"/>
              <a:t>», de predicar la verdad </a:t>
            </a:r>
            <a:r>
              <a:rPr lang="es-CO" i="1" u="sng" dirty="0">
                <a:solidFill>
                  <a:srgbClr val="0070C0"/>
                </a:solidFill>
              </a:rPr>
              <a:t>con amor</a:t>
            </a:r>
            <a:r>
              <a:rPr lang="es-CO" dirty="0"/>
              <a:t>, poner en alto su Santa Ley, restablecer su verdadero día de reposo al lugar que le corresponde, como el «séptimo día de la semana» </a:t>
            </a:r>
          </a:p>
        </p:txBody>
      </p:sp>
      <p:pic>
        <p:nvPicPr>
          <p:cNvPr id="2050" name="Picture 2" descr="http://t3.gstatic.com/images?q=tbn:ANd9GcRQmTBFXzF4BvIkiw8QmeN86VTh86Nul3mIFNJHUMGWDdP1dmS3Q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193703"/>
            <a:ext cx="3672408" cy="26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t3.gstatic.com/images?q=tbn:ANd9GcQyxE4pxgVdAbV66Lh2O9LkfoCxJ6kwXUjAYD4mzEjuweaS5dhEI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747" y="1327369"/>
            <a:ext cx="2047875" cy="2866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t2.gstatic.com/images?q=tbn:ANd9GcTWWAqq93-DFLYDCJTi5TQmGfr3XE18acLq67b_WVwCgoLvZxG_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327369"/>
            <a:ext cx="1967030" cy="2866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988747" y="188640"/>
            <a:ext cx="4131058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dirty="0" smtClean="0"/>
              <a:t>Observe </a:t>
            </a:r>
            <a:r>
              <a:rPr lang="es-CO" dirty="0"/>
              <a:t>los calendarios, donde el sábado en </a:t>
            </a:r>
            <a:r>
              <a:rPr lang="es-CO" dirty="0" smtClean="0"/>
              <a:t>algunos </a:t>
            </a:r>
            <a:r>
              <a:rPr lang="es-CO" dirty="0"/>
              <a:t>calendarios </a:t>
            </a:r>
            <a:r>
              <a:rPr lang="es-CO" dirty="0" smtClean="0"/>
              <a:t>actuales ya </a:t>
            </a:r>
            <a:r>
              <a:rPr lang="es-CO" dirty="0"/>
              <a:t>aparece en </a:t>
            </a:r>
            <a:r>
              <a:rPr lang="es-CO" dirty="0" smtClean="0"/>
              <a:t>cesto </a:t>
            </a:r>
            <a:r>
              <a:rPr lang="es-CO" dirty="0"/>
              <a:t>día y el domingo en séptimo. </a:t>
            </a:r>
          </a:p>
        </p:txBody>
      </p:sp>
    </p:spTree>
    <p:extLst>
      <p:ext uri="{BB962C8B-B14F-4D97-AF65-F5344CB8AC3E}">
        <p14:creationId xmlns:p14="http://schemas.microsoft.com/office/powerpoint/2010/main" val="3344859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2160240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dirty="0" smtClean="0"/>
              <a:t>   Según </a:t>
            </a:r>
            <a:r>
              <a:rPr lang="es-CO" dirty="0" smtClean="0">
                <a:solidFill>
                  <a:srgbClr val="FF0000"/>
                </a:solidFill>
              </a:rPr>
              <a:t>(Daniel 2:40 y 7:7)</a:t>
            </a:r>
            <a:r>
              <a:rPr lang="es-CO" dirty="0" smtClean="0"/>
              <a:t> Roma sucedería al imperio Griego. Por tanto, </a:t>
            </a:r>
            <a:r>
              <a:rPr lang="es-CO" dirty="0" smtClean="0">
                <a:solidFill>
                  <a:srgbClr val="0070C0"/>
                </a:solidFill>
              </a:rPr>
              <a:t>este cuerno pequeño –</a:t>
            </a:r>
            <a:r>
              <a:rPr lang="es-CO" dirty="0" smtClean="0"/>
              <a:t>que salió de uno de ellos</a:t>
            </a:r>
            <a:r>
              <a:rPr lang="es-CO" dirty="0" smtClean="0">
                <a:solidFill>
                  <a:srgbClr val="0070C0"/>
                </a:solidFill>
              </a:rPr>
              <a:t>-representa a Roma en sus dos fases: </a:t>
            </a:r>
            <a:r>
              <a:rPr lang="es-CO" u="sng" dirty="0" smtClean="0">
                <a:solidFill>
                  <a:srgbClr val="0070C0"/>
                </a:solidFill>
              </a:rPr>
              <a:t>pagana y papal</a:t>
            </a:r>
            <a:r>
              <a:rPr lang="es-CO" u="sng" dirty="0" smtClean="0"/>
              <a:t>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40175" y="2456795"/>
            <a:ext cx="5184576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2800" dirty="0" smtClean="0"/>
              <a:t>Daniel vio a Roma primero en su fase </a:t>
            </a:r>
            <a:r>
              <a:rPr lang="es-CO" sz="2800" i="1" u="sng" dirty="0" smtClean="0">
                <a:solidFill>
                  <a:srgbClr val="0070C0"/>
                </a:solidFill>
              </a:rPr>
              <a:t>imperial y pagana </a:t>
            </a:r>
            <a:r>
              <a:rPr lang="es-CO" sz="2800" dirty="0" smtClean="0"/>
              <a:t>cuando combatía contra el </a:t>
            </a:r>
            <a:r>
              <a:rPr lang="es-CO" sz="2800" u="sng" dirty="0" smtClean="0"/>
              <a:t>pueblo judío</a:t>
            </a:r>
            <a:r>
              <a:rPr lang="es-CO" sz="2800" dirty="0" smtClean="0"/>
              <a:t> y los cristianos primitivos, </a:t>
            </a:r>
            <a:r>
              <a:rPr lang="es-CO" sz="2800" u="sng" dirty="0" smtClean="0"/>
              <a:t>Cristo y los apóstoles.</a:t>
            </a:r>
          </a:p>
          <a:p>
            <a:pPr algn="ctr">
              <a:buNone/>
            </a:pPr>
            <a:r>
              <a:rPr lang="es-CO" sz="2800" dirty="0" smtClean="0"/>
              <a:t>    Y después en su </a:t>
            </a:r>
            <a:r>
              <a:rPr lang="es-CO" sz="2800" u="sng" dirty="0" smtClean="0">
                <a:solidFill>
                  <a:srgbClr val="0070C0"/>
                </a:solidFill>
              </a:rPr>
              <a:t>fase papal</a:t>
            </a:r>
            <a:r>
              <a:rPr lang="es-CO" sz="2800" dirty="0" smtClean="0"/>
              <a:t> que continúa hasta nuestros días y se proyecta hacia el futuro, luchando contra la verdadera iglesia.</a:t>
            </a:r>
          </a:p>
          <a:p>
            <a:pPr algn="ctr">
              <a:buNone/>
            </a:pPr>
            <a:r>
              <a:rPr lang="es-CO" sz="3200" dirty="0" smtClean="0">
                <a:solidFill>
                  <a:srgbClr val="FF0000"/>
                </a:solidFill>
              </a:rPr>
              <a:t> </a:t>
            </a:r>
            <a:r>
              <a:rPr lang="es-CO" sz="2400" dirty="0" smtClean="0">
                <a:solidFill>
                  <a:srgbClr val="FF0000"/>
                </a:solidFill>
              </a:rPr>
              <a:t>(Lea Apoc.12:17 y 14:12).</a:t>
            </a:r>
            <a:endParaRPr lang="es-CO" sz="3200" dirty="0">
              <a:solidFill>
                <a:srgbClr val="FF0000"/>
              </a:solidFill>
            </a:endParaRPr>
          </a:p>
        </p:txBody>
      </p:sp>
      <p:pic>
        <p:nvPicPr>
          <p:cNvPr id="27650" name="Picture 2" descr="http://t2.gstatic.com/images?q=tbn:ANd9GcTY57PmaeQ0ECF2WN_DxsVwibCA9-xmzy19uVi1msIKTdjcMpPb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2564904"/>
            <a:ext cx="2362200" cy="2016224"/>
          </a:xfrm>
          <a:prstGeom prst="rect">
            <a:avLst/>
          </a:prstGeom>
          <a:noFill/>
        </p:spPr>
      </p:pic>
      <p:pic>
        <p:nvPicPr>
          <p:cNvPr id="27652" name="Picture 4" descr="http://t0.gstatic.com/images?q=tbn:ANd9GcSbdSpJP5vF5x6bintlpNrpxFHfW2HwjfXwDzLQmjZWoT1gOYD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4797152"/>
            <a:ext cx="2306960" cy="18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19" y="4409728"/>
            <a:ext cx="8750349" cy="2448272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ES" i="1" dirty="0" smtClean="0"/>
              <a:t>“</a:t>
            </a:r>
            <a:r>
              <a:rPr lang="es-CO" dirty="0" smtClean="0"/>
              <a:t>Debes entender, hijo de hombre; que la </a:t>
            </a:r>
            <a:r>
              <a:rPr lang="es-CO" u="sng" dirty="0" smtClean="0">
                <a:solidFill>
                  <a:srgbClr val="0070C0"/>
                </a:solidFill>
              </a:rPr>
              <a:t>visión se refiere al tiempo del fin</a:t>
            </a:r>
            <a:r>
              <a:rPr lang="es-CO" dirty="0" smtClean="0"/>
              <a:t>“. Y tu sella la visión, porque es para un futuro distante”</a:t>
            </a:r>
            <a:r>
              <a:rPr lang="es-ES" i="1" dirty="0" smtClean="0"/>
              <a:t>.</a:t>
            </a:r>
            <a:r>
              <a:rPr lang="es-CO" b="1" baseline="30000" dirty="0" smtClean="0"/>
              <a:t> </a:t>
            </a:r>
            <a:r>
              <a:rPr lang="es-CO" b="1" dirty="0" smtClean="0"/>
              <a:t>Yo, Daniel, caí desfallecido y estuve enfermo varios días </a:t>
            </a:r>
            <a:r>
              <a:rPr lang="es-CO" b="1" dirty="0" smtClean="0">
                <a:solidFill>
                  <a:srgbClr val="FF0000"/>
                </a:solidFill>
              </a:rPr>
              <a:t>(Verso 26,27).</a:t>
            </a:r>
            <a:r>
              <a:rPr lang="es-ES" i="1" dirty="0" smtClean="0">
                <a:solidFill>
                  <a:srgbClr val="FF0000"/>
                </a:solidFill>
              </a:rPr>
              <a:t> </a:t>
            </a:r>
            <a:r>
              <a:rPr lang="es-ES" i="1" dirty="0" smtClean="0"/>
              <a:t/>
            </a:r>
            <a:br>
              <a:rPr lang="es-ES" i="1" dirty="0" smtClean="0"/>
            </a:br>
            <a:endParaRPr lang="es-CO" dirty="0"/>
          </a:p>
        </p:txBody>
      </p:sp>
      <p:sp>
        <p:nvSpPr>
          <p:cNvPr id="2" name="1 Rectángulo"/>
          <p:cNvSpPr/>
          <p:nvPr/>
        </p:nvSpPr>
        <p:spPr>
          <a:xfrm>
            <a:off x="395536" y="332656"/>
            <a:ext cx="561662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ES" i="1" dirty="0"/>
              <a:t> </a:t>
            </a:r>
            <a:r>
              <a:rPr lang="es-ES" sz="2800" i="1" dirty="0">
                <a:solidFill>
                  <a:srgbClr val="FF0000"/>
                </a:solidFill>
              </a:rPr>
              <a:t>Daniel 8:15 y 16</a:t>
            </a:r>
            <a:r>
              <a:rPr lang="es-ES" sz="2800" i="1" dirty="0"/>
              <a:t> dice: </a:t>
            </a:r>
            <a:r>
              <a:rPr lang="es-CO" sz="2800" dirty="0"/>
              <a:t>Mientras yo, Daniel, contemplaba la visión y trataba de comprenderla, vi, de pie, junto a mí, a uno que tenía figura humana,</a:t>
            </a:r>
            <a:r>
              <a:rPr lang="es-CO" sz="2800" b="1" baseline="30000" dirty="0"/>
              <a:t> </a:t>
            </a:r>
            <a:r>
              <a:rPr lang="es-CO" sz="2800" b="1" dirty="0"/>
              <a:t>y oí una voz humana en medio del Ulay que gritaba y decía: "¡Gabriel, explícale a éste la visión!“, </a:t>
            </a:r>
            <a:r>
              <a:rPr lang="es-CO" sz="2800" dirty="0"/>
              <a:t>solamente </a:t>
            </a:r>
            <a:r>
              <a:rPr lang="es-ES" sz="2800" i="1" dirty="0"/>
              <a:t> se refirió a la profecía de tiempo  diciéndole: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0"/>
            <a:ext cx="3133725" cy="4149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140968"/>
            <a:ext cx="5194920" cy="3312368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ES" i="1" dirty="0" smtClean="0"/>
              <a:t>    Recordemos que el ángel Gabriel interrumpió la explicación de la visión debido a que Daniel “</a:t>
            </a:r>
            <a:r>
              <a:rPr lang="es-ES" b="1" i="1" dirty="0" smtClean="0"/>
              <a:t>quedó quebrantado, y estuvo enfermo algunos días</a:t>
            </a:r>
            <a:r>
              <a:rPr lang="es-ES" i="1" dirty="0" smtClean="0"/>
              <a:t>” </a:t>
            </a:r>
            <a:r>
              <a:rPr lang="es-ES" i="1" dirty="0" smtClean="0">
                <a:solidFill>
                  <a:srgbClr val="FF0000"/>
                </a:solidFill>
              </a:rPr>
              <a:t>(verso 27).</a:t>
            </a:r>
            <a:endParaRPr lang="es-CO" dirty="0">
              <a:solidFill>
                <a:srgbClr val="FF0000"/>
              </a:solidFill>
            </a:endParaRPr>
          </a:p>
        </p:txBody>
      </p:sp>
      <p:pic>
        <p:nvPicPr>
          <p:cNvPr id="25602" name="Picture 2" descr="http://t0.gstatic.com/images?q=tbn:ANd9GcS3dJlxCL7yawJGsl6HdRiyQtS5cjhK08qXFMSnYEIELq87PBy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260648"/>
            <a:ext cx="1740024" cy="2700908"/>
          </a:xfrm>
          <a:prstGeom prst="rect">
            <a:avLst/>
          </a:prstGeom>
          <a:noFill/>
        </p:spPr>
      </p:pic>
      <p:pic>
        <p:nvPicPr>
          <p:cNvPr id="25604" name="Picture 4" descr="http://4.bp.blogspot.com/-rCUekuuHxzQ/TzLjn4wckcI/AAAAAAAABe8/JqtuRYbIPFU/s320/enferm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3717032"/>
            <a:ext cx="3000375" cy="28384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404664"/>
            <a:ext cx="65344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ES" sz="3200" i="1" dirty="0" smtClean="0"/>
              <a:t>Daniel 9 empieza con la oración ferviente del profeta pidiendo conducción y ayuda para su pueblo que en ese momento se encontraba en el exilio </a:t>
            </a:r>
            <a:r>
              <a:rPr lang="es-ES" sz="3200" i="1" dirty="0" smtClean="0">
                <a:solidFill>
                  <a:srgbClr val="FF0000"/>
                </a:solidFill>
              </a:rPr>
              <a:t>(Daniel 9:1-19).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1"/>
            <a:ext cx="8229600" cy="15841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i="1" dirty="0" smtClean="0"/>
              <a:t>    Daniel estaba preocupado por saber cuando terminaría el exilio de sus hermanos, según lo dice en </a:t>
            </a:r>
            <a:r>
              <a:rPr lang="es-ES" i="1" dirty="0" smtClean="0">
                <a:solidFill>
                  <a:srgbClr val="FF0000"/>
                </a:solidFill>
              </a:rPr>
              <a:t>(Dan.9:2)</a:t>
            </a:r>
            <a:r>
              <a:rPr lang="es-ES" i="1" dirty="0" smtClean="0"/>
              <a:t>.</a:t>
            </a:r>
            <a:endParaRPr lang="es-ES" i="1" dirty="0" smtClean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23528" y="2690336"/>
            <a:ext cx="489654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ES" sz="3200" i="1" dirty="0" smtClean="0"/>
              <a:t>“</a:t>
            </a:r>
            <a:r>
              <a:rPr lang="es-ES" sz="3200" dirty="0" smtClean="0"/>
              <a:t>yo Daniel miré atentamente en los libros el número de los años, del cual habló Jehová al profeta Jeremías, que había de concluir la asolación de Jerusalén en </a:t>
            </a:r>
            <a:r>
              <a:rPr lang="es-ES" sz="3200" dirty="0" smtClean="0">
                <a:solidFill>
                  <a:srgbClr val="0070C0"/>
                </a:solidFill>
              </a:rPr>
              <a:t>setenta años” </a:t>
            </a:r>
            <a:r>
              <a:rPr lang="es-ES" sz="3200" dirty="0" smtClean="0">
                <a:solidFill>
                  <a:srgbClr val="FF0000"/>
                </a:solidFill>
              </a:rPr>
              <a:t>(jeremías 29:10-14).</a:t>
            </a:r>
          </a:p>
        </p:txBody>
      </p:sp>
      <p:pic>
        <p:nvPicPr>
          <p:cNvPr id="24578" name="Picture 2" descr="http://t0.gstatic.com/images?q=tbn:ANd9GcQyQDQ0k_MV8zcZGnI93P26WWD8KRoW0mKAqIENFpqGuxybHz5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276872"/>
            <a:ext cx="3096344" cy="4181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260648"/>
            <a:ext cx="5184576" cy="4752528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sz="3600" dirty="0" smtClean="0"/>
              <a:t>Es aquí donde empieza la oración intercesora de Daniel por su pueblo y la restauración de Jerusalén:  “</a:t>
            </a:r>
            <a:r>
              <a:rPr lang="es-ES" sz="3600" b="1" dirty="0" smtClean="0"/>
              <a:t>Y volví mi rostro al Señor Dios, buscándole en oración y ruego, en ayuno, y cilicio, y ceniza</a:t>
            </a:r>
            <a:r>
              <a:rPr lang="es-ES" sz="3600" dirty="0" smtClean="0"/>
              <a:t>”.</a:t>
            </a:r>
          </a:p>
        </p:txBody>
      </p:sp>
      <p:pic>
        <p:nvPicPr>
          <p:cNvPr id="23554" name="Picture 2" descr="http://t3.gstatic.com/images?q=tbn:ANd9GcRiDALgc7zOpB2N2WuqXIl9vwx21URdSzXCYuFzIOeCdmSWxxK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548680"/>
            <a:ext cx="3240360" cy="353871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1560" y="5157191"/>
            <a:ext cx="8136904" cy="120032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ES" sz="3600" dirty="0" smtClean="0">
                <a:solidFill>
                  <a:srgbClr val="FF0000"/>
                </a:solidFill>
              </a:rPr>
              <a:t>El ángel regresa para continuar la explicación de la visión.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5976664" cy="6192688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sz="4600" dirty="0" smtClean="0">
                <a:solidFill>
                  <a:srgbClr val="FF0000"/>
                </a:solidFill>
              </a:rPr>
              <a:t>Daniel 9: 20-23</a:t>
            </a:r>
            <a:r>
              <a:rPr lang="es-CO" sz="4600" dirty="0" smtClean="0"/>
              <a:t> dice: </a:t>
            </a:r>
            <a:r>
              <a:rPr lang="es-ES" sz="4600" dirty="0" smtClean="0"/>
              <a:t>Aun estaba yo hablando, y orando, y confesando mi pecado y el pecado de mi pueblo Israel, y derramaba mi ruego delante de Jehová mi Dios por el monte santo de mi Dios;</a:t>
            </a:r>
          </a:p>
          <a:p>
            <a:pPr algn="ctr">
              <a:buNone/>
            </a:pPr>
            <a:endParaRPr lang="es-ES" sz="4600" dirty="0" smtClean="0"/>
          </a:p>
          <a:p>
            <a:pPr algn="ctr">
              <a:buNone/>
            </a:pPr>
            <a:r>
              <a:rPr lang="es-ES" sz="4600" dirty="0" smtClean="0"/>
              <a:t>    Aun estaba hablando en oración, y aquel varón Gabriel, al cual había visto en visión al principio, volando con presteza, me tocó como á la hora del sacrificio de la tarde.</a:t>
            </a:r>
          </a:p>
        </p:txBody>
      </p:sp>
      <p:pic>
        <p:nvPicPr>
          <p:cNvPr id="22532" name="Picture 4" descr="http://t1.gstatic.com/images?q=tbn:ANd9GcT5ZQV1b9EUGZFxl_h7LhKIfNFZXI4CUTjZ7UVQmpKWeqVz11f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052736"/>
            <a:ext cx="2736304" cy="4608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5554960" cy="6048672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es-ES" dirty="0" smtClean="0"/>
              <a:t>    </a:t>
            </a:r>
            <a:r>
              <a:rPr lang="es-ES" sz="3900" dirty="0" smtClean="0"/>
              <a:t>É hízome entender, y habló conmigo, y dijo: Daniel, ahora he salido para hacerte entender la declaración. </a:t>
            </a:r>
          </a:p>
          <a:p>
            <a:pPr algn="ctr">
              <a:buNone/>
            </a:pPr>
            <a:endParaRPr lang="es-ES" sz="3900" dirty="0" smtClean="0"/>
          </a:p>
          <a:p>
            <a:pPr algn="ctr">
              <a:buNone/>
            </a:pPr>
            <a:r>
              <a:rPr lang="es-ES" sz="3900" dirty="0" smtClean="0"/>
              <a:t>   Al principio de tus ruegos salió la palabra- o la </a:t>
            </a:r>
            <a:r>
              <a:rPr lang="es-ES" sz="3900" dirty="0" smtClean="0">
                <a:solidFill>
                  <a:srgbClr val="0070C0"/>
                </a:solidFill>
              </a:rPr>
              <a:t>orden</a:t>
            </a:r>
            <a:r>
              <a:rPr lang="es-ES" sz="3900" dirty="0" smtClean="0"/>
              <a:t>, y yo he venido para enseñártela, porque tú eres varón de </a:t>
            </a:r>
            <a:r>
              <a:rPr lang="es-ES" sz="3900" dirty="0" smtClean="0">
                <a:solidFill>
                  <a:srgbClr val="0070C0"/>
                </a:solidFill>
              </a:rPr>
              <a:t>deseos</a:t>
            </a:r>
            <a:r>
              <a:rPr lang="es-ES" sz="3900" dirty="0" smtClean="0"/>
              <a:t>- o muy </a:t>
            </a:r>
            <a:r>
              <a:rPr lang="es-ES" sz="3900" dirty="0" smtClean="0">
                <a:solidFill>
                  <a:srgbClr val="0070C0"/>
                </a:solidFill>
              </a:rPr>
              <a:t>amado</a:t>
            </a:r>
            <a:r>
              <a:rPr lang="es-ES" sz="3900" dirty="0" smtClean="0"/>
              <a:t>. Entiende pues la palabra, y entiende la visión.</a:t>
            </a:r>
            <a:endParaRPr lang="es-CO" sz="3900" dirty="0" smtClean="0"/>
          </a:p>
          <a:p>
            <a:endParaRPr lang="es-CO" dirty="0"/>
          </a:p>
        </p:txBody>
      </p:sp>
      <p:pic>
        <p:nvPicPr>
          <p:cNvPr id="22530" name="Picture 2" descr="http://t0.gstatic.com/images?q=tbn:ANd9GcSEkpGkkEuJy71kfhElLW1SRsf5_lzl_ochdypRyXNnwXqP8ioTV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1052736"/>
            <a:ext cx="2808312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76672"/>
            <a:ext cx="5328592" cy="612068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ES" dirty="0" smtClean="0"/>
              <a:t>    Setenta semanas están determinadas – o cortadas de los 2300 días- </a:t>
            </a:r>
            <a:r>
              <a:rPr lang="es-ES" u="sng" dirty="0" smtClean="0">
                <a:solidFill>
                  <a:srgbClr val="0070C0"/>
                </a:solidFill>
              </a:rPr>
              <a:t>sobre tu pueblo y sobre tu santa ciudad</a:t>
            </a:r>
            <a:r>
              <a:rPr lang="es-ES" dirty="0" smtClean="0"/>
              <a:t>, </a:t>
            </a:r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   para acabar la prevaricación, y concluir el pecado, y expiar la iniquidad; y para traer la justicia de los siglos, y sellar la visión y la profecía, y ungir al Santo de los santos.</a:t>
            </a:r>
          </a:p>
          <a:p>
            <a:endParaRPr lang="es-CO" dirty="0"/>
          </a:p>
        </p:txBody>
      </p:sp>
      <p:pic>
        <p:nvPicPr>
          <p:cNvPr id="21506" name="Picture 2" descr="http://t2.gstatic.com/images?q=tbn:ANd9GcRq_6zyTuFjrEy_kLqMfCWn44DzerwRF7QP5B2jAoh3orIBEY7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260648"/>
            <a:ext cx="2160240" cy="216024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24128" y="4653136"/>
            <a:ext cx="3240360" cy="193899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2000" dirty="0" smtClean="0"/>
              <a:t>De los 2300 días (o años) Dios dedicaba 490 días (o años) exclusivamente para el pueblo de Israel, como un periodo especial para ellos ya que  eran el pueblo de Dios.</a:t>
            </a:r>
            <a:endParaRPr lang="es-CO" sz="2000" dirty="0"/>
          </a:p>
        </p:txBody>
      </p:sp>
      <p:sp>
        <p:nvSpPr>
          <p:cNvPr id="21508" name="AutoShape 4" descr="data:image/jpeg;base64,/9j/4AAQSkZJRgABAQAAAQABAAD/2wCEAAkGBhQSERUUExQVFBQUGBcYGBgXGBccFxcYGBcXFxcXFxcaHSYfFxojGhcXHy8gIycpLCwsFx4xNTAqNSYrLCkBCQoKDgwOGg8PGiwkHCQsLCwsLCwsLCosLCwsLCwpLCwsLCwsLCkpLCwsLCwsLCwsLCwsLCwsLCwsKSwsKSwsLP/AABEIAQMAwgMBIgACEQEDEQH/xAAbAAACAgMBAAAAAAAAAAAAAAADBQIEAAEGB//EAEAQAAEDAgQDBQYEAwcFAQEAAAEAAhEDIQQSMUEFUWEicYGRoQYTMrHB8EJS0eEUFWIjQ3KCktLxBzNTosJjFv/EABgBAAMBAQAAAAAAAAAAAAAAAAABAgME/8QAJBEBAQACAwADAAMAAwEAAAAAAAECERIhMQNBURMiYUJxoTL/2gAMAwEAAhEDEQA/APUotvMLKaNCr1agH7dNbJ7ah4p7WguO36KlTrdkuNgAT5IHFsQGgNcZnp8Rvrp0VR7w6m5uYaGwPP8ADaTzS2YmG4gK1UtYZDR2tdZ0/XvTgtAidZHrYQua4Lkw1Nz4duYiXX0NpkHUFNG417w0ublkiAfiG9xOyNkcMYpOCDRPPUBFzeCAJTUpQm1BOWRMTG8TExyU2lBDArbnKMLRcUASVpqgCtEoCb3qJeokqLigBVShPKI9AeLKgk3VFBlAa1EY5PZVIhRdSsitC08WVEAxkrThZGpiFB+qNgJaU8hWJ7C5inEaffXqkeO4jlfa5N9IzWNpNgYnU7JnxHHtYBmMDd2wggCT+GSRr1XF8d4rRzOIqFnZOcPJy6Q0MbqDMbQeawaQb2hw76w7DhJIAAAv8Tg251LSNxcdy53h/Gjm0MxlOaIzCQehPp152uH54zgF4LmzlFgCJknUggbawRtarxThT3OEU3MDsvagANbMGLwB01SBjV4yWtpF7TYAC8yWtiYAkplwrGMqZXg9m/ZjW+tjJP7rm8BgKpGVzg4tJYRyyu+uU6jzTbhVNzSQ1hMTABgCdZO9xpdM66WjjO25oBEEXm0G4tyTT3Zi5Mn7suQwuPr5i00/dtBzF4IggQLtEzMTFj2k7HFy1zhUhsERfUTc9236ohUypVCJzEfEY2gQOz6T4qzTq3E76IByvA0INx1AOqNY+BTSsuKyVFYSgN5lElam63KAwrYK1K2EBFzVXLZCtOQcsJ7ATSsaFqbrchGxocLYUKdUHcdbqQeNiD3I2NNPCE9qKoOO+yexpHKVi37xv5h5haS2NOG4hi3VR2qriXDYgbRIj7uuZq8GOdz3AuaAfji5NjJsd5uPFX2xTcCXNgEkA3MyLDmIt4qnxXi2XstcDMSLzeJvsob22Kj+MPpkAOyTECYEduJk219dU3b7cPqsh9MFwF3N/KbadbeiR8TmqBkPaGgLR2iAG3nmq3DMFVZcDsVAeRuDcPEjK4RHQlAv6Z4PjDQ8vHxABwnctLiZ3dYDzXQ+zPGPiqGwMWdbtfE7fsiTEfquHdwp4qOcLDYzpJMDmDBG26a4GsRTg2J53m83PUqtM673E8fbSpgsYS4EA/CYB+G83nSR1Q6PFGPe1zwHSbEayY1BuIGgXHw6SCR2mydpDSYtzGb16qdKrp2o18I5X6omJV6Ph67JzTlbGVpNyY895PlyQavF2MfqQAco1N+cDmbeC5Jg94MzqhLYi5iJgxynwU8PTzHs+IggSNkj4vRW1RbtfJadi2/mHmFyFKmY180YNtBTHF0zsez87fMIZ4rSH4x6rnXIdQXQOLo6nGaY3nuBQf59yZ5n9kkyojAg+Jr/AD135B5oFbjDzpDfX5qmhuCQkjeIxTnauPmqoEntSfFEqIYKSpEhhh9lSGHi8kHmDB81tvepsYkpNuNqgWqP8SD8wqVZrnHtOc7vMpiKIhDNFMtl38OfsBYmX8OtoG3FcQYAc7osI7utt5PjJSR1IF2Z14IgTE8gRubnUreNxIZULnnNOgkkDvkCb9N0rdiWl83JdYAHobaIVbD/AA2MpU3QwEXJl1g+BYGTEXnwQcdie2SXBjagObWA8QM3UkQLcglj6+fsgZI0m/ysgYirmkMLjMAWEbAxvGWb9E4zpngcVTknNmMGJkAWi8XuhVuIl20GRv0vHRJqOGd22zBsIPdIIPKE3wfCyynMjTW1nH8JM3MX8VUqbqLVB7gGmSXCdLw0y3TmbeQTClXyhu8DQ+fr9Cufw1V3vMoJAF3bdBKLjKr+yO1lHZBB1PPWdk50m7tdBXbUfTnO3bNpAvJsmHCaD5u6QGwBEGYF+u8clyFasQwAAiL3N9bEptwrjrnVIMQesR0lTfF412+Ee4g5rfVW4STBVi67HEtkCZsecK8+u8aEd508wpVqrzmIZal1bHVKZu2R0U6XF809kiPJGiMQ1SaEudjien31QX1HcygHJQYSog9dVgw52dHijcOSmjmobafRVzhTaS49xMeSCKj2uIBJHK/oUj0ZCmpxCWOx0jVw6KVIu1nw3HikOzMdy2O5LCTMBzpPWyg8VR+NAspzKxJTSr/mPmsRonEYmsypcjsnUAiRI5+veUnxtGm0gN2Otr6X70GnigwxMgxOtldZgWvJDHte8yRJIOUCdxqFWiAdVLWmIIOp27r9FWdxPYNAIBAib76o+OwdRrIcAADGomd+9Vn4J3u7EQ0z16xuAn74manoeLxrs9ju0Had4PyVvD4skG8AbXvfbnzVHE0pyRJJNztMR9EywVMEwZAgeX2VUPcWKdXIcwAEzrv4feqli+KN3aCTuBoenLlZRNOezYeHKSe9L8cyHSkmaTq4syJObfv3Cu8Npe9qNaXAEzrpETHp6JQKZdAF/NMKOCh7IdB3A1BNiPTRFXi7fhFOpOR9T4bCdY1kGBsn7KrsoDgDyv8AEOh5riGUcUG5mPcNbgzbyU8Lxeu0Br4qHNA1DrxuPh3N5123jVa2y+urqvc3YuYdjq3mR0QqjoGUCd55d6Ufz05DnpljtgHZie8QPqojjBkS14MTtP7cro0Um3RYdgAkx33+iFjcWWm0X70objy+bmQd1V/iXFzpGgt5I0rRuOInwKz+LI1Mj8J5eWyRDibvy+u+4MiyN/HuEA0ySb2g/VFhw/wfEc3ZcId6HuKvPozbf5SuWo8VNOo0FmYnSTb900xHH93NDIi50PLyKXGouU2PjMLG1tzv3d/VF4ZD7Ne0EWyPse7qqVT2gLZs1wO0H0uqrcUKsxRI7ibeMehRJYq2WOgq4M33d00CnhKjwY92XEbg6DrZI8JxZzNJ6SbT1kJpQ4+7KAXB3fE93zT4otMDian5B5rEtPtD/QPVYjRPIOKUDTsHB0+aqZnQDcddE9xNIGZLQOUXHhpql1fGA2Ok6/RO1nFYFzjzjrKNi6r8oaQQBeZ1FoFlA4kNEU9JnafuwWq+PB1ANt0uwC7NmbfU7bJ1h35ScwBb3wR9/RKqdUEDYhwKYsaw6g2+z6q8b0VjKDnZnHWdDMafST6LGvzWykuNhfbfVEwuFpupNOch0Se8xKLhcP2rPNhY/wDIslTVqGDJPbzDYQWp5hSKY0rbHUHSdpuqHuIdMtPfN/ojnF1NiweDUJ5Uyo8ROQxO5E5o8RzUaeNfmDiJMzodeZtfxQhxCqBDQ09XEH5BQfiMQdXtb/hEesXVag/kyMadWo4kkeYjuRBhyDJDTMayk/8AFVRPbJ8So1OIPAEmPvrdHR/yZfp4KUGewLzv/uUXtnQsB8eXUrlK3EHm+Zw7p+yoU+MuGsmNySl0OWf66cN1JynxhDdUGu40jbxSN3FXGwi/K/VTPEC1ozT9/NLcPln+npxBOgDo0BP3Csa6sFxzBXKfzm8iR0KuDjRgRM9dFUsL+1P6odaGz99FSNd4/C0a6zslL/aV4Ea9UOrxVlTUOJnd0DpPNF0qc54d08cSJGTnEkiNu9SfxEyTDO5oMJG/iMCNB0gfIIlDiLLS1xJ/q+inY/tT3+an8o8isSr+Kpfld9+KxGx/YhrYaq4/D8o+aH/J3OkSLQYnSUxxLGwSHwLx1/ZaDmBzXBxcCDOmouLd0qdxPIsqcFc1s2JB5qiwhpuJPeuqc0EfFAsdBr3kdPVKMRwxhdqSbzEeJ++aDmTeAh09gG1uatPwFR0loIGnhclaw/D2Nt2p8OUj5pnha+URJjmqk0m5FL6Tw3cRpZV8OKrnANDs2gi3/CfniLLy790DiPFx7s5bScpMQYIJn/1QUqjXx9Nhhn9q8ak/ADyaPxQdzryXbgYE0R7/ACUnaueCQQ4xOUcp/DBHReVgiddx+5XW0uFU6uU/xIaTbKWZu+JIWHyex1fH8csvXbWJpe5qFgeHixDxMFpEix0MeCwO1l+itY2o2k8YYNa9jQcj6h7TYEwx07n8JtawVX+KbcTHcYPorwy3GHy4cMtIiqdBJ7hz0VxmIcAJYT4fNBbjmCELE8TZEzM7bhX4zlbxdeToB0gWlVafBXuw9Sq6rka2YYNXfmcROlom8wsqYqbNJc42AAmTsAj4z2jrNYKbmtdTaIJDYGYi4B5CI0GhWdtbfHjv1zdGuQ6MxY02zROnMImLxoIEEFw5Aiw5g81DHtsX6Bx05KjO61ibNU6wlQOHwzvomWFoAtv8uSDwXHtbRa0kAyR6khXWYwAxLXEjb9VO74nY2F4fm+GI0voo13nDkhozHazSCCOp+myNQ4nSiCANdyBMW9URlWmXXc1oE3zHwCdt8ip/pLjKtQkufRbcCBlIjwEeqmzGZZNMFnw2AcCDF7nUdE8rU6cXdMRoTpOp5qq2phpI95libnytzS7Vpv8A/o6v9XksQTjsJycesC/XVaRyLi5V2IbCCcRyJt170d2GEfh89kP3Uck+k7Y3iToN5m9+a2ziR/XyQjSCnTYI++qOgv0eMGLz5/fTyWP4yTMW8VT92LKbaI5J7idJN4ic0zB57+azHY8PbEkmR8j+qiKLQhGiIMfeqW4citTmYmJtJ0umWHxZpPIJBynVpkHqClmXRMcPSDm9oKctX1vhb9LuD4qw1veVc7tbAkWiIkXVTF4ymKjsjSWHQSZb0ncd91Y/klWowupUqj2t+IsY5wbNxmygxYFL/dZdQQpx16ee71URjzMxHRGbxWD8O/34obKckASSdAAZKIcNBhwIPddX0xsrGcRJe2MwuNLRJgxHereG4y+m0tkzO+kBaw3D6kF1JrtIzAGP9WxVDFYCqz42kXi/PWO9FkrTC3GdMxeMdVN91VeIPMq9hsATciVupwosgu0dptoSE5Syl9oWGx2S0A96m3H3WzQBOym2gOSNo4wL+KJtdafjCW5STGqI5gB0CG5o5J7NZoe0NRggEeQsLWB8FCtx6q7fLt2QBrz8lUcAOa20I2Bzxd/NYo/wyxG1AmqVr3ywqCrUZJe8Ww9DhbCWoB/fd6z3iEsKeiSc/vV/g3A6+JJFGm98RJAJA7yBvyS4L3n/AKd4QU6TQ1rcuUTdsl0SSWzJv9OScx3Ct08+xH/SbFimx9NoqNLA6Ra8mQWuhzSLDQ6GSFLgXsRUr9iKjXNs8e7MtO8gxbaRMHVe1YZ5pPe2CKZggXIBvmkGYk3tbXvVzDtY1ziBlc85raOJgExoD2RMaxOqm4/qsc7PHK+w/sU7BvziqXSINi2RsC07zvZdbxXhVHE0jTr021WHZwmDsQdQeouiF9+vzCU+1ntGMHhzVsXSGsH5iT9ApkmMVbc7/rybEYOjw/E1aTQ4jM4EkzAGloEi+hv1KjxGjRrVKeYZ3XNtSIkB58PhGiW8d4l72o6s78ZLu4kkkeZR8FQe1tN5s2o0uadhTkzB5ktM8oWGGPLPbtzsww06EYloADQGgWHTnA/Toh8R4EysBMiOXfJibSTqdVHh2HYHB7oDiJaDqB3c/wBVZPEmkjUAm3Xa/Rb5Yze3PjnfsuZwRrYAa1oG8kk9/wDwq2O4W14LYJB3iL8wU2dj85IpxkaS0vOhIsQ2Nb2nmo4vENa1xIAAjXdE6GWq82xmG908tJPQ8x4oWYbk+i6X2loCqWFjTmMwBy39Y80mPCqn/jdfoSnxY26Uzl5qDu9Xhwt/4mZRzLTHyVmlwxn4nUj/AJnD/wCSqmNqeUI3OPJZ4JtX4YB8Jpf67+sIDMF/+jP9UpWLlVm4ogaLFYNEfnH/ALfosS0ezA0KLNA+QfwuzR4+7hVKz6Mz7p5P9TolM3YOsD2o5Xe8+MSlmLbUBv4RafO5W+X/AF/4556A/EM2otHi4/VCOIH/AI2eRU6hqGPi9QgFruZWe1aaJn8IHcFAhTFIqYw3MnySPwH3a9d9ksWx9MZiQ17WCW/gdpmI5bz0I3XmVLCUrZnv8h+q7b2LfTM02PcYs1xIEPgupl2xaTmaRuHK8Z0m5Tb1DhOGinLaj6jXaHSwsCGutHgjtqloEkAtPKJFtgSLdPRVcDXYGs904NDruY8/Bu5sHcEiN9ETiLQ5vZew3kE5uzFz2zII5iNJO0KLtckNalYBpJMZbzyi8z3QvJ/+oHF3Yh7HN/7dORymSCXHl9E69o/aE1Ge7bYAgTJ7RgNk+AJ8lzjhLb6EnyNkceU1Vy8P7RxONxGc620++feu99l8bQxOCZhqtQUqlEPyF2UNOYl0Fx0B0IkaAhC4z7AMfSw1TCtIzsyvvPbbYnKbkmHHs/l6rkMZh6mFqup1mlrhbQgEcxIB8wstXBtMsfk+3Q1qdVjiH2Pwki7TNyQdCOS1h8Uxjs7jbL2tbcrco5Kvw7jZyQTmiw0uA1wGaT1iyhjKTnT7trS0iIBA2g2J+RKWPyb6pZ/Fx7nZpwQh7XABzabSbSZc91yQ4XDBaw3cVYxeHzECBkbMNiQTzJ+nqqlPFtw9FjO3Zok5eep589R5LX8SCAWuD2k/FNh0M6K5e02XSnw/FU/egVH5GtDwIc0G4ECSCNQPsIlT3Wbs1qbh1f8AQESo8HpB1SpLQ8ANbJA3k7NOba6Z/wArYf7sDxP+xdGGN9YZ5TeiGthqTv7ykf8AC13zBKg7C0xoQe91Uegaug/lbB+ED/OSfAZFEUGN0Lx/mP8AsV8WfJy1bAN2YP8AVU+rUJnDnuPZYPFw+ZC7A1G37UTuX1PqI9FWqUmE/wDc8qh/2JX4zmbljw2t+Qf6qaxdXTw5IB9664H94P8AYto/ig/kUKpcB8LT0P7D6pdiKU6NYzubfzTamXDm7vt/ytVWPdoAPvqne+kEYw7j/eO7mtcStu4Q8/8AnPfYfVODwxx1d5KYwRAjtEd8KeJ8ic+zb4tboXhTZ7MiO04An+on6Jr/AAZ+ySs/ho1I9U+E/Byqgz2Xpi7nJtwejToh4puucpPgSAdP6lVqixhwHn+qhwrDkVPjHaBabG+4vPMBPqeQvXdYDigDxUdJNz4xEnbx6lVcfxFzpknUN8ySbcpv4JThcUR57/JFfXbBy/ESDB6CLeaixrKFiHHMAD/yUCpUFwNBA8dStV6uSYu92g5c7oRp5KY5kyT1Sirel/H4ovwraf5Kgcwk2aXETLdxAI5dpIOKPqVnBtUEtpgNaJmBJMA+PyGyctMtLTpr8vol9dpN+mvJVlNsZlcXKVgabomyPheIuZuYVj2kwoY5nVvyskoJGh8FzXCOvD5eu3Q1ONZmwfvwSV+KLHZmEiOXyPMI2HoF/JvON/0Tv2Z4e0Vu202bIDhGpgEDlY+iWGPej+T5OnQ+z7c9L3h/G4nwENHh2UzNM9PNBAbyHgogi8fMruxmppx0Y0uvqoupHmfNQA7/ADlB9/DshOolvUDUaaj5FXpIrqR5n0Vd+FBN/kEY1FH3nRPQV8Lw9pY03u0bDksWYHFj3TLfhb8gtolh9gVWgDsg7CTbUx37ooDungoYyJY3dzhryaC8/IDxVhoHP0KlKAadzHgt5RuVMATFzAkyfL6qZbHTuH6pkxtIbAnzW3YblS84Wjjco39FXdxCoTAZHUuH/wAylbINCuoOH92wd6qFtTMDNNoBBtynvCsOpPI1BdyAn1M/JLHGuHdpsidi0b9XBTaqRYZSiDzDTbaBl62sp1GmI1PM/T0QuNV68OFNsEbww9nNpMkkkuBgjc8kHg2MdUblqA5m2MiJ/dRVy6XaWH6IeNNwEdjo7uqC9wDr3LhAH1PJTpe/tp2Ia2pTa4mXktgbggj6jyUKU/ARvEfmv6JXxQ56tHmA7TZ2WQfMItDijXBrhDXzDhOriYJBJ03hXuMfeyr2pxAL2ASXNBnxuEkFUpv7SuHv7H8Invv9EpJWOXrbG9QduMdo0AfNdB7P4mpWrNeYAp/E6bkEREdfKyS8Fy+9AdYE68iCCPC0eK6L2fd23OBgPp0ye8DL66+KeGO6M7qOjfXGmYeQ/VBdVAeLNhwjTcX+q0543v5IGJpiLQCIcLXtr6LpsYyrh7gqeJpmoOycr2GWnk4cxyI9CjWIgHxFkB1nT+JouBPbZ0E6iZjYmNHSmBqdVxaCSQdwdjpHn9Fv3h6HwQTUgy3tNdsOcbdYi3yVjD/2gDmukfvf9VUyhWOepYtwaByAWJZWxJa4tLTIJB7wYWLn5xvwrpKNTPXcdqTck/1uMuPgA0JkCWgmJ38vFU8FhiGudEAve7vOYwfIBDGN947IQQCY1va9xp6pzLTKzsWpjAwdstaTc3k36dNFUqVXk9gVHT+YQPAGEwdgm5g7K3MIuRJ8yg1882bnHOUst/YAYyryd/6j6Eo7s2hDh3u/QK5Qpuy/CR0F48BdRxAAEut3yE5iW1F1Np+Ow6uM+U/REbRpkWAI6tP2VlOtTmwk9ynUrSIaxh7xPirnRXa1iXgF1gMzhMWkBoPilGHxMPJG7tOh/wCVf4sSyiXOIJzQPISI6D5pHTqwC7efkAoyulaOeJVMhMdCOoOh8koOKOQOntWueai/Fl9O+sADuBIE8tPkqVKtNIt5T6XUclXsXFvgh3JwPg6QucxjyKruhn6p+54ezLadBoPU2EGPNc1VdmeTzKm+KwFxdfM8kaSYHITb5+q0ROigJaZ2PP68wiPZDcwuJ8j+V30O/mBK9NjQ9R9U69msT/aAOO2X1lv1CS0iGuE6EAkaxf1TPh9T+2YDGSbuvcawY7xbZVj6nLx2r6bQBJPgf0WnUmlkhxzbSLT6SNvNRrUstyMzumkbSN1RrVHXcW23NreH5fkuu/655fwfC4wECwBFjfcWUcWHPb2SA9plpncbdxFvFVHYR3vD1aD3wSLc/wB1ZYGgtJdrawtPfsZtB5qZeu1f7FbE43JTLoj8YHJw+Jvg4eqY03gOtYPv/m595HyS3i1EEObFnNcR/iaAfOGjzKPUrdkEE2uPDUfMIx9ovidThrCSS0XJOnNYo/xB/MfRYjhj+DlVrFYpgpNaSSbQ0bkkmSNgl1IZKrWgzBkxvDST82oZGV2dwgACP8MHlubKHDGZqhdbNvcC8iY8bf5VhMrbpetQ8bXc5x7PZHnJ28PqiuBcLaoZxmURlgdNVI4hsTBHVbyaZbaNV7dW+P7WWnAuFzY7FYMM+bPPjEK0MPa1jzE3T0ABQA2ACsMdY5WyYnlpsJ3Wm4IaxPUkkHpKlicSwMHaDbw4BvbA/pLrEp2BzftHiXhwlpEXHK+pjnI9Ev8A5jLYIiL2nVPOOUmve4mpLA2GWc8giDfSJ59EhrMHl/TquTKaraI/x4DRlN4MiOc/qqeFxJB0npz2IVt1Yf0f6Rt5ITnsIO3dr5aKFoe/A+KOnRLsWLyIM7o9Qjqe9BNjIslD0q3hFwuNLDoCNCDo5u7T92sRopCnuRIPL71UG0OfrYd6rQW8WHNyupuJpvEtmJEG7D1BPjM7onDcU0NcKjZzEEGe0O4zfxBUcLRJaWZg64cIkw4Dui4t4BX6mJBcAWAFwBJbEayczB2D3wnOk2meD4zUfDWNLcogSR2gCJBkeH6JhS4i5+o09DMJPS4qxrgAPdw0gfl1Gu+2qE17wSTmbB52M7g7rfHP6+2fBexWMy1B2fhAi+jZdmb8iOojkrNbDvcDIIJFjHxDUTz6HySnE1RIcSDIyxrrp6lM8DxDK33eaQ2w2lp2j70CJexcelfFYoiA/wCJhHiCImdND97RbjS2xBI6XuNbddfNA4hOUO1yWnoDF/KVUdig0XuNI8i1wP3qU+eqOPQ444W2ta2nLwWlIYyb697BPj2tViff6NT8TxuLzWbP4bczaBHf8lcwvD3Uw15EguBsetuZvE6bpXRpfiOov3kwG+Vz5J3TxBloF8p07gQssJv+1PO66i7S4ixwyxlJNwZ2jfvhTZg5Mt05A/QoWGq5iTa1vqVe9+06tHyW8Y1TwlatliSchLL9DA16QfFFa597i3f8oQaWIpio/tATDtd8uU/IItehTqjUOjlJS+h9jtdUA1Dgq2K4i9o+GW/4czfWyqV8BVY3+zcbGzRc9bRZTw2FrOn3tbT8M/OLfNTfkvmla+2q3FqVR0iKeUfiaTMaASTCU18e0gwGz3O+qJiXy4htVsbScp9UB+Bqc2nrLT6lZZZWrkkVHvEbeAVYnkCVYc6PzE+AHoFVrPJ3A8bLGto1VzRcADwAQG0HOsMv+poPkSpuaOig5qRsqYCo3VrgNbi0d+hQ2MLgYkxeOXUcxzVvD8QqMsx2UbgXB7wdUerxRjgMzAHfmYSBO0t28E90E4aZ7k5w+CzNDzZukWtE8/LwVKpiXOEAwB5ff30BmVwWdoDs7wRI3sPDzTn+iruEwbHk3j4sp6giO9EwnFiOy8yCT4XJnqk73tFwd9ienNSw9JstLjYk693fzWu4Vi9javbAmQJI5Amw8N0U1gYcBeLDnBuO4z6ITXN7WYWsB8yI1OvJCbiMgyi8OJEjnteFW4XYtXGDKbGHTH/PMKmCQbg6emkhHpVPizCztRyPMeY81XM0337Q08DMfqoppz/R/wCx+WyxGzdyxVv/AEtQzw9IFpLifi02s1zr+LYTbHYttMAgACDHeQISRlQB8HSQfR5+qGK+dzAdGCT3/YSxvHHU9TZu7dFw6GUm5tTJPeb/AKK0azdL36pQzGgBovt6KVTEtOkk+XmunGyRhe6Pi8E1z+y6Oz6g/uq7cGaclj7mxkddgDqq7q5DmkDfn/T+yu0OJ7Fo8bpcZR3GuG03Mn3lRzQ4ntCDE7xv3KzV4I0dpuJY/MNy4HxEW8lIvpvEFg++gQxSaNBEaJXAS0rxbS15bIdG4uD4wEIZtgJ+9U2xFakfjae9sE+hCjS4ZTqGKVcA/lqAg919VhccttNkjuF1apAIb3zA8dgqlfhRZcvZ3SSfEQu0w/s1VaSMjKjTuXW8gqfFfZlrG/8AadO5D7DuBuifHb4qZuPcQotZmTUYRo233Aj91jcPBkAffcp/iyacooDBzPxSOXL9FGtg7SIEbbpic8T+WQddPu6hXpgtuTcT56x6FVwk6pctqLsIG6OaDzm/eFOixrjJLQdCLx3joq1N4IiJK1TeQ6YAWdyn4ejA4dvvIyh1thoZt3bqvSpOJaIIIm8XR6lRxhzSYENt4kgjyKqUWyR0mD5lXuCQwpYc6Bsl0gaSbaKpicBUZLnsLbgCdBfSR9VovJdygz99J+aN/M3DMxxLmRoToL6T3+iLb7ABWfGuvIehCDVeC31HQ3kdyniK2g1A59OuxQqbAQSNoMb+HNTf2HBBSfzWK1Sd2RroFiQ2zOc87xPzW8AJLu5bWK8PoZeGDnnyCzBaA7m56rFi6f8Ak5/oZ2jP8bfqrhaFixPFNYRZRe4rFislWqj0WCAVixZfZ3x2PCHdgIvFRLHTyK0sVX0iDB8Ppmm0ljST7vbmWz8ypVuG08wGUC209FixLA65bi4iq5oJi1pMbKk1g90TuHCFixc2ftb4+Qvfr98lKsNO76lbWLK+tDHgbQXEHQimD4kyqU9k9NPNyxYnP/kp6zYIOKs8LFiePlH2i89p3QhZQ3WLEX0G1E9kdw+S0sWIJ//Z"/>
          <p:cNvSpPr>
            <a:spLocks noChangeAspect="1" noChangeArrowheads="1"/>
          </p:cNvSpPr>
          <p:nvPr/>
        </p:nvSpPr>
        <p:spPr bwMode="auto">
          <a:xfrm>
            <a:off x="63500" y="-1181100"/>
            <a:ext cx="1847850" cy="24669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1510" name="Picture 6" descr="http://prisionerodecristo.files.wordpress.com/2008/06/bautismo_20jes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2492896"/>
            <a:ext cx="2412107" cy="1872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404664"/>
            <a:ext cx="5256584" cy="6192688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dirty="0" smtClean="0"/>
              <a:t>    Es aquí, donde el mismo ángel le informa a Daniel la fecha en la cual se iniciaría el periodo profético: “</a:t>
            </a:r>
            <a:r>
              <a:rPr lang="es-ES" b="1" dirty="0" smtClean="0">
                <a:solidFill>
                  <a:srgbClr val="0070C0"/>
                </a:solidFill>
              </a:rPr>
              <a:t>Sepas pues y entiendas, que desde la salida de la palabra </a:t>
            </a:r>
            <a:r>
              <a:rPr lang="es-ES" dirty="0" smtClean="0"/>
              <a:t>–o sea la orden- </a:t>
            </a:r>
            <a:r>
              <a:rPr lang="es-ES" b="1" dirty="0" smtClean="0">
                <a:solidFill>
                  <a:srgbClr val="0070C0"/>
                </a:solidFill>
              </a:rPr>
              <a:t>para restaurar y edificar á Jerusalén hasta el Mesías Príncipe, habrá siete semanas, y sesenta y dos semanas; tornarás á edificar la plaza y el muro en tiempos angustiosos</a:t>
            </a:r>
            <a:r>
              <a:rPr lang="es-ES" dirty="0" smtClean="0"/>
              <a:t>”</a:t>
            </a:r>
            <a:r>
              <a:rPr lang="es-ES" dirty="0" smtClean="0">
                <a:solidFill>
                  <a:srgbClr val="FF0000"/>
                </a:solidFill>
              </a:rPr>
              <a:t> (Daniel 9: 25). </a:t>
            </a:r>
          </a:p>
          <a:p>
            <a:endParaRPr lang="es-CO" dirty="0"/>
          </a:p>
        </p:txBody>
      </p:sp>
      <p:sp>
        <p:nvSpPr>
          <p:cNvPr id="20482" name="AutoShape 2" descr="data:image/jpeg;base64,/9j/4AAQSkZJRgABAQAAAQABAAD/2wCEAAkGBhQSERQUExMWFRUVFxgaFhgXFxsVGBgaHBkcGBYWGBYYHSYeFx8jGhcVHy8gJCcpLSwsFR4xNTAqNSYrLCkBCQoKDgwOGg8PGjQkHyQ1Kik0LCksLC0sLCwvLCwsLCwsKSwsLCkpLCwsLCwpLCwsLCkpKSwsLCwsLCksLCksLP/AABEIAJ8AmwMBIgACEQEDEQH/xAAbAAACAwEBAQAAAAAAAAAAAAAEBQADBgECB//EADsQAAEDAgQEBAMHAgUFAAAAAAEAAhEDIQQFEjEiQVFhBnGBkRMyoRRCUrHB0fAj4QcVQ5LxJGKCstL/xAAbAQACAgMBAAAAAAAAAAAAAAAABAMFAQIGB//EAC0RAAEEAQMDAwMDBQAAAAAAAAEAAgMRBBIhMQUTQSJRYTKBkXGh4RQjQrHB/9oADAMBAAIRAxEAPwD7iooohCiii5KELqi5K8mqJiboQvRKDxGYtbtc/wA5qvMq5iGmBz6+SWvcBZChkkrYJnSzYRxAjy4lbh8wa8wJB6EQkhepRLgZFv53QoxMfK0qiRnGVObvaFdhscQbkke8IUolBTZRCHETcGysdieyFvYV4XV4p1JC9yhbKKKSohCiiiiEKKKLhQhdXFFRia8WG5QsKvE4uLDfn2QYqLjj0Q9SsFkJZ70U+pa6UYnE3XrE4k8juhsMwEyTt/Nua2pLSSajQXuliuxlENxsIdzmkwIsR/aei912G2kW958lnZa24eVb9sJ5KfaDdDVnkcPTvBQ76h2H88ijStDKU0pY/THNGszZpttukLCQbhXNIPZFKRszlo6eJO82RVOrISHC5g1rQHOEcuSlbN2i88PX8/NaEJoTAbkrRKBI6uZNFP4gdb+8bFX5TmBe6CZESFhSiVpNBNlFwLqFKooVxdQhVVqmkEpW5+/VG5i7hHn+6UVq8AoS0rqXMViNISx+Jk357fuh8XjST2QdWrNhbp18luNlXSS2aCIq4nU7SPX9IVjawaY34Z3AvNgBudil1XFBjA4M0yYhzoeehLLkCx3jdHZNRqPptqQ12tztUiNAaCGgAGHGb3HNI5+S6GAyM/RP4mE4vuXhXYeluZJJJktAPkHCfYorDVDMj2IDYtM77Hqg6FCtofZr3/E4NZ1w2by6JiJ8ptKIxILXNFMAy7SQJOkEEm7Ttzg9VyTOp5UMmkP1c/z/AArd2FCTVIPHVgzUXNcdIBcWmRJP4u0/VKxmDrnQ0C8GSfKU8FB3FvLIEzvI1W1A8wLGxXz3GZk97nXjjdI2iT0XX9Hzf60EOFEV+ClTgRjcC1pv8wdy0+Wt37LrM3eDD2W6tdJ9nALLDGwZlF0swkRf1PNXnZFLU4ERHC09LGtfs6/MGxVlTEtDIJaImCTtO8LIsxlxPp2vuvGZZ0ahvZjRAA4TMfMSIm/JJ5NQgEpY9MN+k7LSVapc0NBJFzvIkrS5HiPhtbG8fqvl+S4n+rZzrxqaQIMzffhIItAW5yAGbk2HWUuH9xthV7oXY0+m7vhfQMJW1NlXobAshgRIQFcDhRccurxUbII62WVlJ8dVJcb25fkl1ZsgovFcLi3eIk+fKElznMxSbM/zbbnCFXTvDbcUgzvFEcPUx1Q1Zxp0XkfdaSD33VVSoajg4+hj6LmIqB7KjAb6T5WWX2RsqKOQGYOJ2NUgzjN+pg/Q+8ytxldMtY0OHwxoBOq17ghoMADa9wvndSoWw4Exa/oSF9bw2QOfSYfjOlzATImSQDJggm/dI5eN38VjR8/ldw59U4JeyzWkN0/EMFmrXBMiZBEhSvqGsMaXPHyss0OgC4gjS3fc8kZjMqfRGptRs7cTRPaLrCeJ/GOKw1RrDSphrwS08b5iYJvxER9VSjpTHvIPPtwgyPDdYGy0WJqEXAiIGqwB5kA/9sAc9180r/MXCSJPKD3/AFXh/jbG4g6WvfqP3aTS0mASTqbxADpsgcpxjiXmo5ziY+aSdV7TFl0fScZuI4j3pYZK5zqKKdV9IRjakidvrPdLKtT6q+k8j9l0b2ilmGT1aRujG1TBO/Tr3Xii0WLoOniuJvO3e8fVXOjQ0Ruf1M/QBDEH4XQvda3ID9yubz5Ncleya23TnIuJmqBZxggdBGqfUwtNgM0+Edgfp3WVmGNYDZtvM8/1TbK26y3ncfmmY4w2NcHkZbpMt1e9L6zgKxcwE7EAj2RQVWGcC0QIAtCtCjXTNulEvzfF6GGDBPP9Uesv4oxhFRrRsN0FRzP0MtLnYp2ncmdyTfskedvD3NaSYuT/AM8kRjcyFMDeT2WdOMdL3G+qx39FI2MkLmsvJH0cqzWQCeU8Pfy9EPh3cc97+tiq3Ex/ICJy3D6ngfydh9VJQrdVLNUj2hoQ7ssIpva7/TNjyi7fyK+tZLn1J9Jml3ytaCOYOkbg+SzuS4MfaXsqCNLWWN9RlzHkjpZto5r3kNJurEENBLYbptJgcI281X6yIy0eCvQxK0uaxw+PuAn+YZlQqAtNSnI5a2gz7rF/4gYIPpscG2a4BrhBu6xH6+iaNwFNrxqbRpsJnR8Fuu0BzdZi07HdLfGmcsfRFNgluoERtw3ny5eqWa65BXKeLC2M+yy/hfKDTe+uwlrWzJIMmAS74Ybu4GD6hV5TkDgKzqrA3XDtP4C4OPpEtHoVpPC+HDsO4kkfDdIvaTEtiI67IHH1i1rt4e4iewBP5wno3Evd8Kqz39mBrgd0moZK1wmfr9UFi8rewSASO2/rCZufwNHOD7SuU6zyYDtuu0KVuXKzk2ubi6vOygTf6pM+u6RAtpv1HFEfRF44aXUmndrNR8zdNG4EYqo1lhqcGtIEEn8RPQC8oLOMtc2u1m0Npg3nUNg4HnMSk5P7kl+66TG6h34XPIqv3VmiwHYJ/wCGyKbmuO0/TZJC2/VabwnTDtWoTERN1aSABq4rCBfOPyvpOBHCikPgmQxo7IhKBdw3hVYippa53QLAZxmPENXEST/PzW9xYGh2owIudoXyrNsR/UId3iLeS3aLKq+pymNgpLs4qFz+ggReeSEc4jnY+o9VdXxGvcbeypp0iTp6mB6lOAelcm5xc+wjMHgGPplwYJBdcFw5TYTtzI7LT5Tl1L7O1zAS7UJkc3C0SdpuhcHR0sDIFNokg6JcSJuPvG4Gy7lWKY0uYCWgkRblIJF5NnXg3sUg52rb3XaYkTQwEj1DzSOw1X4eYS8EuqNPQwTxgkSN2tI/8Qk7672/GDajqYNRoeWEMJBgAaibCXK/xDSe6q14c5tQD7o7xPlJM2NnJa/EMdUqMP3gA+fxC57c59AlYy7fVt8KbM9BbM3iwf2ohTVWpU3ObUFakx3GKoMtJMFkySHG1glZqOr1Z7RDQYY2x0R0mOLmpjKEOqXbBMu4DudjEw7c77LW+HcLhhhwaJ1VW3efkcSdxpmQ3aI6KZrBuW/Uph1CKSmatvZA5dTc0OBJbZzjuYvuAe5geaV588AsaOQJ9T1TjNMeQIeQxoMwLlxBtJNzufdZarWL3Fx5/wACGs7LCL3KqOt9QbMNLRsrKY1HoLD0VnwuGIu425WG5XafCyTzI5dT/ZFU6uisDpDtAbpbManHbY2vB9FHqJKooIg4gHyn9CmzBU/6g/6moIa0DURGzRaAASNRJ3BS2pldy676mgPqPe4k8LdRAMcI6RPkrnCo95qVjL3tPww2dAFogXgAuJvdyKwzZcGgkuPM2ncE+ykhgMnqvb/a6YubANFb1QHsPn5KVuZqsBuJiE88MYItBkRO31QD8OaVQg7tMTtPMH1CYOxzgW6R5npf+6bfZFKmx42seXHkLf4dsNA3srUsybGmpTGoEOj+GyZBQrp2ODgCEszx39OI3WBq5eXv0kBxudxAgDf1X0jHUNTCBc7hZlmE0uc8wG33EDlPVRSPLBY5UEmMJ307hZvE+G53qR2YNX/tt7IqhktOnphvFG5JJv7QUbmOYU6PFXf8NpNtQ0SeW97q6gLhxB0v+R0SzawkbJCR879zdKxgxMSH6Wi0LgK8k028ECA5sAuM7kjoIEbWS3M6bi9ziXOM3MAkQ2JJ3I7pm9pLyDw6TvG/Qq2gWNYx7gC6tu4mI1DhEiwkRPmoonEO1flOOjaBQHKCGOmmNTQ6LEC94g2mbRNvxJDmWH1w6laN7zq225g2KYhjaTi9peA4kFhuGO6SADyPumrfDtR9P4jQOobs5wIuR3vzTbslxGkNv5VfP09skZaX6b8eFjxUc65FxAcCI/kq8YItBqUXabQQbEHoCjPsYa6CC08w4Frj5yJXsUt4Nj6j3AlRsmbydiqR3Qp2bj1fIKR5hh6kB73aptvt6cl7OW6aeom8+kQU2o4NziWPAAIMEn2VLcE6HMO7Y3PTt3UxN7hVUmG9pOtp+6BbT16GdCJ8o+u69Zdpdi2ufAaDpLiJgAzbuQEdh8rqt1OFN50j8J6bSUDg8nqVeEQGi5c6zR1vvKG8m1tBHPHI0sbZTOnjp4nEumBqIgwDw7bWgQpSzNuohklwduLX6TO6bYHBsw7IFSTMyGjivOk6htJ5dAisqLXBwDQ02lvK55W2J9iZTYzmAiMcf9V2/p8rW9143SzM8SajtYBgNaDsdh80je5grmCzIMnVfpzRuaYVomLbHpILSJsN+vkspBJEb/ltZSNe2WxVVsqnLcYHtcPK+leGs1bVJDbaReVowsV4DwvE9x5NA9zP6LahaVSu8VznRhzlwhYHx9hnDDNe2HfBdqNMzFWxbs25LZDgOoW/SnxBgWvplznFumTbmYgA26woZQa1Dwno6uj5Xw9ubNMA1qgF+EvINhH56ir8HVcKlJ/w3kVC0h51kw1wmHkRy58tlpMRgGOqNc8NDCRqMAQJEkEjkJX0nAVqT6cU3NfT+WxBbG2lQsytbeKW78ftEHlYo434tN0dQRe/si8HktaqLw1jmRDjExtDDe0C603+W6L0wI6GJ8g8X95XHgOiQdQk9HttuBz8xKVERY47WmDkEihskFPwjVLxrc3SAJIJmRsdI3Nk3yrGVA3TX0gtG4DhqgwDodcWj6phTcObu45Hpt7rrtDgQSD2MSLd9rKVt/4hLveXHcoiQ4ciPcIV+VUT/pM/2hXUcO1sloAmJ7wIH0VqlJcVoEAMlobfBZ/tCLbQY3k0egCtCyP+IGdllMUWETU+e9w3kO2o/QFZvQLtZDS8gJTmfj8OrkBgfSaYadRAdG7rW90yx2OpVqcfCNwDLRBHONQi0r5wNWrigAm37Ty3T7C415a1obEWBAJsTMRsk+4LJKe7HFJrUpFxu5rLbu5chabieQQmU0sTRrH4rXlmh0uAHwiOR1iw3BA7JdVw7qruLfrHToOSY1crdsC4NiDpJE94bbZRh4b91vLC6QVdL3jMc7jcSXS1vkHPaCfK+r3Q+CwGp3Xbt/Nk0y7LyxhpmdLzLpAMkbX5brTZXkVMCL9ZsZVnDO1xOnyuXm6XJY1m6V/hrB6KXmZToLxTYAABsF7CnCfY0MaGhRU4vDiowtOxVy4Vki1uFmcX4ZJ6GNjsduaCq+D23IqVGOmZY4tPrHzLZwvDqIO6TdiN8Jn+pfwVh3ZxjMKf6jftFP8AFGl8ebbE+Y9U+yvPqGKENPFzY7heD5fqCjsRgu0j3+izOa+GmOJc0aXDaJF/dQU+LlbjRJ8FaKvgA4RM9n8UdgbEfVVBr2QAHGCOYeI2IaTDgVnMJntfDHTWBq0xYH7w9fveq0uDzmlWY51F4cWg8OxHmDcfkt2yXwonxlqGdjY0tfraXEWdNjyAqMkAkx80Ao9gdsXRI8nj9D5rNUKFR1YuuC4AxJ4rgh0glvI3+iOzHPm4ZkfNWItTLtUEk3c7kOyO5v6hQWdHAG6M8RZ8zC05+Z5B0N69z0C+V4zEvqVC93E95kk+w22HIAJ+MC/EB2IqukkgDl20joF2rlRNQAbCNvPZKzS6thwrDHjbHueUFRy4ua7UNhaO/wCaf4HKtJaOegmPZMK2XENDabZcd77eaZ4PJDr1vcdrNB2WI4XPK0fOAEryvwzLjr2JvH5LR0csptEBg9b/AJoinRDRAEL3CtIoWxjZISzOkO5VH2Jn4G+wVrGAbCF6hSFNQUNldUUUWUKKKKIQoooohC5Cqq0Gu3CuUWCL5WQaSXMcp1NMAO9Lj91icRlj6bwWktc3YtMH0i/obL6fCGxWX033c0T1Fj7hKyYwdu00mGTluxXz8Gs8R8WoARDgHaQQOzQAFZhsiEDqRfncn9ua0eN8MmZpOjs7/wCh+oR2EyNjWt1CXQJuYJ6xKXONI804qcTsaLCX08F8jKbZaDe9rJpRyloMuAJ+iPZTAEAALsJpmO1vO6UdK5y8MpgCAIC9L1CkJlRLgK6oogIUUUUQhRRRRCF//9k="/>
          <p:cNvSpPr>
            <a:spLocks noChangeAspect="1" noChangeArrowheads="1"/>
          </p:cNvSpPr>
          <p:nvPr/>
        </p:nvSpPr>
        <p:spPr bwMode="auto">
          <a:xfrm>
            <a:off x="63500" y="-723900"/>
            <a:ext cx="1476375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484" name="Picture 4" descr="http://www.bibleuniversity.com/images/CourseID2/afsg18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0"/>
            <a:ext cx="2880320" cy="213285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508104" y="4005064"/>
            <a:ext cx="3384376" cy="267765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2400" i="1" dirty="0" smtClean="0"/>
              <a:t>Sin saber que se estaba cumpliendo el periodo del exilio para el pueblo de Dios, el rey expidió el decreto dando la libertad a los hebreos para que regresaran a su país. </a:t>
            </a:r>
            <a:endParaRPr lang="es-CO" sz="2400" dirty="0" smtClean="0"/>
          </a:p>
        </p:txBody>
      </p:sp>
      <p:pic>
        <p:nvPicPr>
          <p:cNvPr id="20486" name="Picture 6" descr="http://www.everlastingkingdom.info/images/tim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2204864"/>
            <a:ext cx="1905000" cy="16573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869160"/>
            <a:ext cx="8568952" cy="1656184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es-CO" dirty="0" smtClean="0"/>
              <a:t>        </a:t>
            </a:r>
            <a:r>
              <a:rPr lang="es-CO" sz="5800" dirty="0" smtClean="0">
                <a:solidFill>
                  <a:srgbClr val="FF0000"/>
                </a:solidFill>
              </a:rPr>
              <a:t>Esdras </a:t>
            </a:r>
            <a:r>
              <a:rPr lang="es-ES" sz="5800" i="1" dirty="0" smtClean="0">
                <a:solidFill>
                  <a:srgbClr val="FF0000"/>
                </a:solidFill>
              </a:rPr>
              <a:t>7:6-8</a:t>
            </a:r>
            <a:r>
              <a:rPr lang="es-ES" sz="5800" i="1" dirty="0" smtClean="0"/>
              <a:t>.</a:t>
            </a:r>
            <a:r>
              <a:rPr lang="es-CO" sz="5800" dirty="0" smtClean="0"/>
              <a:t> subió de Babilonia. Esdras era un escriba versado en la ley que Yahveh, Dios de Israel, había dado a Moisés. Y como la mano de Yahveh, su Dios, estaba con él, el rey le concedió todo cuanto le había pedido.</a:t>
            </a:r>
            <a:endParaRPr lang="es-CO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251520" y="260648"/>
            <a:ext cx="49685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ES" sz="2400" i="1" dirty="0" smtClean="0"/>
              <a:t>Cumplidos los setenta años que anunciaba Jeremías,  </a:t>
            </a:r>
            <a:r>
              <a:rPr lang="es-ES" sz="2400" i="1" dirty="0" smtClean="0">
                <a:solidFill>
                  <a:srgbClr val="FF0000"/>
                </a:solidFill>
              </a:rPr>
              <a:t>Esdras 6:14</a:t>
            </a:r>
            <a:r>
              <a:rPr lang="es-ES" sz="2400" i="1" dirty="0" smtClean="0"/>
              <a:t> dice: </a:t>
            </a:r>
            <a:r>
              <a:rPr lang="es-CO" sz="2400" dirty="0" smtClean="0"/>
              <a:t>Y así, los ancianos de los judíos continuaron con éxito la reconstrucción, siguiendo las profecías del profeta Ageo y de Zacarías, hijo de Idó, y terminaron la edificación por mandato del Dios de Israel y según el decreto de </a:t>
            </a:r>
            <a:r>
              <a:rPr lang="es-CO" sz="2400" u="sng" dirty="0" smtClean="0"/>
              <a:t>Ciro</a:t>
            </a:r>
            <a:r>
              <a:rPr lang="es-CO" sz="2400" dirty="0" smtClean="0"/>
              <a:t>, de </a:t>
            </a:r>
            <a:r>
              <a:rPr lang="es-CO" sz="2400" u="sng" dirty="0" smtClean="0"/>
              <a:t>Darío</a:t>
            </a:r>
            <a:r>
              <a:rPr lang="es-CO" sz="2400" dirty="0" smtClean="0"/>
              <a:t> y de </a:t>
            </a:r>
            <a:r>
              <a:rPr lang="es-CO" sz="2400" u="sng" dirty="0" smtClean="0"/>
              <a:t>Artajerjes</a:t>
            </a:r>
            <a:r>
              <a:rPr lang="es-CO" sz="2400" dirty="0" smtClean="0"/>
              <a:t>, rey de Persia.</a:t>
            </a:r>
          </a:p>
        </p:txBody>
      </p:sp>
      <p:pic>
        <p:nvPicPr>
          <p:cNvPr id="19458" name="Picture 2" descr="http://t2.gstatic.com/images?q=tbn:ANd9GcTzKCqbEtnD2lDyj9ayIeNl-Mw2dLSg8WMbzt35fpRCWniFE24b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60648"/>
            <a:ext cx="3456384" cy="37444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260648"/>
            <a:ext cx="4536504" cy="6192688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b="1" dirty="0" smtClean="0"/>
              <a:t>    </a:t>
            </a:r>
            <a:r>
              <a:rPr lang="es-CO" sz="3500" b="1" dirty="0" smtClean="0"/>
              <a:t>Subieron, además, a Jerusalén, en el año séptimo del rey Artajerjes, algunos israelitas, sacerdotes, levitas, cantores, porteros y donados. Esdras llegó a Jerusalén en el mes quinto del año séptimo del rey</a:t>
            </a:r>
            <a:r>
              <a:rPr lang="es-ES" sz="3500" i="1" dirty="0" smtClean="0"/>
              <a:t>, </a:t>
            </a:r>
          </a:p>
          <a:p>
            <a:pPr algn="ctr">
              <a:buNone/>
            </a:pPr>
            <a:r>
              <a:rPr lang="es-ES" sz="3500" i="1" dirty="0" smtClean="0">
                <a:solidFill>
                  <a:srgbClr val="0070C0"/>
                </a:solidFill>
              </a:rPr>
              <a:t>   El decreto de Artajerjes, que fue dado en el séptimo año de su reinado, en el año 457 A.C</a:t>
            </a:r>
            <a:endParaRPr lang="es-CO" sz="3500" i="1" dirty="0">
              <a:solidFill>
                <a:srgbClr val="0070C0"/>
              </a:solidFill>
            </a:endParaRPr>
          </a:p>
        </p:txBody>
      </p:sp>
      <p:pic>
        <p:nvPicPr>
          <p:cNvPr id="58370" name="Picture 2" descr="http://t0.gstatic.com/images?q=tbn:ANd9GcTvrWJU5LMizikXiUu3epW99rfBrmZG2z2HEUKVSrSjYq_zGiJ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10296" y="211924"/>
            <a:ext cx="3816424" cy="424847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292080" y="4653136"/>
            <a:ext cx="3384376" cy="224676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i="1" dirty="0" smtClean="0"/>
              <a:t> </a:t>
            </a:r>
            <a:r>
              <a:rPr lang="es-ES" sz="2000" b="1" i="1" dirty="0" smtClean="0">
                <a:solidFill>
                  <a:srgbClr val="002060"/>
                </a:solidFill>
              </a:rPr>
              <a:t>Gastaron cinco meses en el recorrido de Babilonia a Jerusalén, pero no en línea recta, ya que por allí no habían ciudades, ni agua para los camellos, caballos ni ellos mismos.</a:t>
            </a:r>
            <a:endParaRPr lang="es-CO" sz="2000" b="1" dirty="0">
              <a:solidFill>
                <a:srgbClr val="002060"/>
              </a:solidFill>
            </a:endParaRPr>
          </a:p>
        </p:txBody>
      </p:sp>
      <p:sp>
        <p:nvSpPr>
          <p:cNvPr id="10" name="9 Flecha en U"/>
          <p:cNvSpPr/>
          <p:nvPr/>
        </p:nvSpPr>
        <p:spPr>
          <a:xfrm flipH="1">
            <a:off x="5868144" y="1700808"/>
            <a:ext cx="1872208" cy="1152128"/>
          </a:xfrm>
          <a:prstGeom prst="uturnArrow">
            <a:avLst>
              <a:gd name="adj1" fmla="val 7087"/>
              <a:gd name="adj2" fmla="val 25000"/>
              <a:gd name="adj3" fmla="val 21019"/>
              <a:gd name="adj4" fmla="val 53981"/>
              <a:gd name="adj5" fmla="val 7500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6496570" y="1196752"/>
            <a:ext cx="1043876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CO" b="1" dirty="0"/>
              <a:t>1333 </a:t>
            </a:r>
            <a:r>
              <a:rPr lang="es-CO" b="1" dirty="0" smtClean="0"/>
              <a:t>kits</a:t>
            </a:r>
            <a:endParaRPr lang="es-CO" b="1" dirty="0"/>
          </a:p>
        </p:txBody>
      </p:sp>
      <p:sp>
        <p:nvSpPr>
          <p:cNvPr id="4" name="3 Rectángulo"/>
          <p:cNvSpPr/>
          <p:nvPr/>
        </p:nvSpPr>
        <p:spPr>
          <a:xfrm>
            <a:off x="6496570" y="2413052"/>
            <a:ext cx="92685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CO" b="1" dirty="0"/>
              <a:t>750 </a:t>
            </a:r>
            <a:r>
              <a:rPr lang="es-CO" b="1" dirty="0" smtClean="0"/>
              <a:t>kits</a:t>
            </a:r>
            <a:endParaRPr lang="es-CO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2" grpId="0" animBg="1"/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2016224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s-CO" dirty="0" smtClean="0"/>
              <a:t>    Observe que se mencionan tres reyes, Ciro,  Darío y Artajerjes, rey de Persia. Miremos las fechas y el contenido de dichos decretos, y el porqué se toma a Artajerjes como la fecha profética.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528" y="2852935"/>
            <a:ext cx="468052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3200" b="1" u="sng" dirty="0" smtClean="0">
                <a:solidFill>
                  <a:srgbClr val="FF0000"/>
                </a:solidFill>
              </a:rPr>
              <a:t>Primer decreto</a:t>
            </a:r>
            <a:r>
              <a:rPr lang="es-CO" sz="2800" dirty="0" smtClean="0">
                <a:solidFill>
                  <a:srgbClr val="FF0000"/>
                </a:solidFill>
              </a:rPr>
              <a:t>:</a:t>
            </a:r>
            <a:r>
              <a:rPr lang="es-CO" sz="2800" dirty="0" smtClean="0"/>
              <a:t>  Rey Ciro el grande, año </a:t>
            </a:r>
            <a:r>
              <a:rPr lang="es-CO" sz="2800" dirty="0" smtClean="0">
                <a:solidFill>
                  <a:srgbClr val="FF0000"/>
                </a:solidFill>
              </a:rPr>
              <a:t>538 AC</a:t>
            </a:r>
            <a:r>
              <a:rPr lang="es-CO" sz="2800" dirty="0" smtClean="0"/>
              <a:t>. Autorizaba la </a:t>
            </a:r>
            <a:r>
              <a:rPr lang="es-CO" sz="2800" dirty="0" smtClean="0">
                <a:solidFill>
                  <a:srgbClr val="0070C0"/>
                </a:solidFill>
              </a:rPr>
              <a:t>reubicación</a:t>
            </a:r>
            <a:r>
              <a:rPr lang="es-CO" sz="2800" dirty="0" smtClean="0"/>
              <a:t> de los judíos cautivos en su tierra, y los facultaba para construir “</a:t>
            </a:r>
            <a:r>
              <a:rPr lang="es-CO" sz="2800" dirty="0" smtClean="0">
                <a:solidFill>
                  <a:srgbClr val="0070C0"/>
                </a:solidFill>
              </a:rPr>
              <a:t>una Casa en Jerusalén</a:t>
            </a:r>
            <a:r>
              <a:rPr lang="es-CO" sz="2800" dirty="0" smtClean="0"/>
              <a:t>” en honor a su Dios. Ciro devolvió los utensilios sagrados, 5.400 de estos utensilios.</a:t>
            </a:r>
            <a:endParaRPr lang="es-CO" sz="2800" dirty="0"/>
          </a:p>
        </p:txBody>
      </p:sp>
      <p:pic>
        <p:nvPicPr>
          <p:cNvPr id="18434" name="Picture 2" descr="http://t2.gstatic.com/images?q=tbn:ANd9GcQVbipJYKmn9oQZzvpAiDiBNwzF-U5NJH7Xn5nWOVsANPeY5LFO_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3140968"/>
            <a:ext cx="3672408" cy="3240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4978896" cy="572149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    </a:t>
            </a:r>
            <a:r>
              <a:rPr lang="es-CO" sz="4000" b="1" u="sng" dirty="0" smtClean="0">
                <a:solidFill>
                  <a:srgbClr val="FF0000"/>
                </a:solidFill>
              </a:rPr>
              <a:t>Segundo decreto</a:t>
            </a:r>
            <a:r>
              <a:rPr lang="es-CO" sz="4000" dirty="0" smtClean="0"/>
              <a:t>. Promulgado por el Rey Darío, año </a:t>
            </a:r>
            <a:r>
              <a:rPr lang="es-CO" sz="4000" dirty="0" smtClean="0">
                <a:solidFill>
                  <a:srgbClr val="FF0000"/>
                </a:solidFill>
              </a:rPr>
              <a:t>519 AC. </a:t>
            </a:r>
            <a:r>
              <a:rPr lang="es-CO" sz="4000" dirty="0" smtClean="0"/>
              <a:t>Este recibió una carta en la que se le pedía que confirmara el decreto original promulgado por Ciro (Esdras 6:6-12).</a:t>
            </a:r>
          </a:p>
          <a:p>
            <a:endParaRPr lang="es-CO" dirty="0" smtClean="0"/>
          </a:p>
          <a:p>
            <a:endParaRPr lang="es-CO" dirty="0" smtClean="0"/>
          </a:p>
          <a:p>
            <a:endParaRPr lang="es-CO" dirty="0"/>
          </a:p>
        </p:txBody>
      </p:sp>
      <p:pic>
        <p:nvPicPr>
          <p:cNvPr id="17410" name="Picture 2" descr="http://t2.gstatic.com/images?q=tbn:ANd9GcRKn45m6V804QNAPz8kohlZcQcNuKK65qVaWzAnEzzjnwBGlt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332656"/>
            <a:ext cx="3096344" cy="302433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580112" y="3573016"/>
            <a:ext cx="3312368" cy="267765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 smtClean="0"/>
              <a:t>Este decreto se originó debido a que los samaritanos impedían la reconstrucción de Jerusalén ejecutada por orden Ciro </a:t>
            </a:r>
            <a:r>
              <a:rPr lang="es-CO" sz="2400" dirty="0" smtClean="0">
                <a:solidFill>
                  <a:srgbClr val="FF0000"/>
                </a:solidFill>
              </a:rPr>
              <a:t>(Lea Esdras 5:2-4).</a:t>
            </a:r>
            <a:endParaRPr lang="es-CO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5157192"/>
            <a:ext cx="9144000" cy="1700808"/>
          </a:xfrm>
          <a:solidFill>
            <a:srgbClr val="FFC000"/>
          </a:solidFill>
          <a:ln>
            <a:solidFill>
              <a:schemeClr val="accent1"/>
            </a:solidFill>
          </a:ln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sz="5100" i="1" dirty="0" smtClean="0"/>
              <a:t>Nota: Al devolvérsele a Israel la plena autonomía para funcionar como un gobierno, como lo hacía antes de ser exiliados por Nabucodonosor, marcaba el comienzo de la profecía de los 2300 días.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528" y="260648"/>
            <a:ext cx="5544616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3200" b="1" u="sng" dirty="0" smtClean="0">
                <a:solidFill>
                  <a:srgbClr val="FF0000"/>
                </a:solidFill>
              </a:rPr>
              <a:t>Tercer decreto</a:t>
            </a:r>
            <a:r>
              <a:rPr lang="es-CO" sz="2800" dirty="0" smtClean="0"/>
              <a:t>. Fue promulgado por Artajerjes en el año</a:t>
            </a:r>
            <a:r>
              <a:rPr lang="es-CO" sz="2800" dirty="0" smtClean="0">
                <a:solidFill>
                  <a:srgbClr val="FF0000"/>
                </a:solidFill>
              </a:rPr>
              <a:t> 457 </a:t>
            </a:r>
            <a:r>
              <a:rPr lang="es-CO" sz="2800" dirty="0" smtClean="0"/>
              <a:t>AC. Era superior a los dos primeros, porque encargaba a Esdras el nombramiento de magistrados y jueces con plena autoridad política y religiosa para tratar casos bajo las leyes judías y persas, y para imponer la pena capital </a:t>
            </a:r>
            <a:r>
              <a:rPr lang="es-CO" sz="2800" dirty="0" smtClean="0">
                <a:solidFill>
                  <a:srgbClr val="FF0000"/>
                </a:solidFill>
              </a:rPr>
              <a:t>(Extraido de “El porvenir del mundo revelado p 207-208).</a:t>
            </a:r>
          </a:p>
        </p:txBody>
      </p:sp>
      <p:pic>
        <p:nvPicPr>
          <p:cNvPr id="60418" name="Picture 2" descr="http://t1.gstatic.com/images?q=tbn:ANd9GcTRrEK2pTV3HlpfAZZ0gAvjORfdGDLMt4MXKp0pAt-NMKC-UuayG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476672"/>
            <a:ext cx="2808312" cy="33242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728192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dirty="0" smtClean="0"/>
              <a:t>   El otro punto que necesitamos entender aquí es que significan las setenta semanas. </a:t>
            </a:r>
            <a:r>
              <a:rPr lang="es-ES" i="1" dirty="0" smtClean="0"/>
              <a:t/>
            </a:r>
            <a:br>
              <a:rPr lang="es-ES" i="1" dirty="0" smtClean="0"/>
            </a:br>
            <a:r>
              <a:rPr lang="es-ES" i="1" u="sng" dirty="0" smtClean="0">
                <a:solidFill>
                  <a:srgbClr val="0070C0"/>
                </a:solidFill>
              </a:rPr>
              <a:t>En las profecía bíblicas, un día equivale a un año </a:t>
            </a:r>
            <a:r>
              <a:rPr lang="es-ES" i="1" dirty="0" smtClean="0">
                <a:solidFill>
                  <a:srgbClr val="FF0000"/>
                </a:solidFill>
              </a:rPr>
              <a:t>(Números 14:34).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1520" y="2276872"/>
            <a:ext cx="48245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ES" sz="3200" i="1" dirty="0" smtClean="0"/>
              <a:t>“</a:t>
            </a:r>
            <a:r>
              <a:rPr lang="es-CO" sz="3200" dirty="0" smtClean="0"/>
              <a:t>Conforme al número de los días, de los cuarenta días que empleasteis en reconocer la tierra, cargaréis con vuestras iniquidades: </a:t>
            </a:r>
            <a:r>
              <a:rPr lang="es-CO" sz="3200" i="1" u="sng" dirty="0" smtClean="0">
                <a:solidFill>
                  <a:srgbClr val="0070C0"/>
                </a:solidFill>
              </a:rPr>
              <a:t>cuarenta años, un año por cada día</a:t>
            </a:r>
            <a:r>
              <a:rPr lang="es-CO" sz="3200" dirty="0" smtClean="0"/>
              <a:t>. Así conoceréis mi castigo”</a:t>
            </a:r>
            <a:r>
              <a:rPr lang="es-CO" sz="3200" dirty="0" smtClean="0">
                <a:solidFill>
                  <a:srgbClr val="FF0000"/>
                </a:solidFill>
              </a:rPr>
              <a:t> (Lea también Ezequiel 4:6).</a:t>
            </a:r>
            <a:endParaRPr lang="es-CO" sz="3200" dirty="0">
              <a:solidFill>
                <a:srgbClr val="FF0000"/>
              </a:solidFill>
            </a:endParaRPr>
          </a:p>
        </p:txBody>
      </p:sp>
      <p:pic>
        <p:nvPicPr>
          <p:cNvPr id="16386" name="Picture 2" descr="http://t1.gstatic.com/images?q=tbn:ANd9GcRsF8vwWD1Ecu7kYoa1PfWa4DyJmqbkrRQGNz4BoqGhPjkYD8x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2564904"/>
            <a:ext cx="3312368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t1.gstatic.com/images?q=tbn:ANd9GcSgKFCDajmQ2_Hg3Ls7T9-9FpUymKJLEpRZq4H3GIIkU6P5UaIw7A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84784"/>
            <a:ext cx="8568952" cy="352839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188640"/>
            <a:ext cx="8496944" cy="64633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3600" dirty="0" smtClean="0">
                <a:solidFill>
                  <a:srgbClr val="002060"/>
                </a:solidFill>
              </a:rPr>
              <a:t>Profecía de los 2.300 años</a:t>
            </a:r>
            <a:endParaRPr lang="es-CO" sz="3600" dirty="0">
              <a:solidFill>
                <a:srgbClr val="00206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95536" y="908720"/>
            <a:ext cx="4032448" cy="523220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es-CO" sz="2800" dirty="0" smtClean="0"/>
              <a:t>    490 años para los Judíos</a:t>
            </a:r>
            <a:endParaRPr lang="es-CO" sz="2800" dirty="0"/>
          </a:p>
        </p:txBody>
      </p:sp>
      <p:sp>
        <p:nvSpPr>
          <p:cNvPr id="6" name="5 Rectángulo"/>
          <p:cNvSpPr/>
          <p:nvPr/>
        </p:nvSpPr>
        <p:spPr>
          <a:xfrm>
            <a:off x="5724129" y="908720"/>
            <a:ext cx="1800199" cy="523220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es-CO" sz="2800" dirty="0" smtClean="0"/>
              <a:t>1.810 años</a:t>
            </a:r>
            <a:endParaRPr lang="es-CO" sz="2800" dirty="0"/>
          </a:p>
        </p:txBody>
      </p:sp>
      <p:sp>
        <p:nvSpPr>
          <p:cNvPr id="7" name="6 Rectángulo"/>
          <p:cNvSpPr/>
          <p:nvPr/>
        </p:nvSpPr>
        <p:spPr>
          <a:xfrm>
            <a:off x="251521" y="1916832"/>
            <a:ext cx="151216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/>
              <a:t>7 semanas    49 años </a:t>
            </a:r>
            <a:endParaRPr lang="es-CO" sz="2000" b="1" dirty="0"/>
          </a:p>
        </p:txBody>
      </p:sp>
      <p:sp>
        <p:nvSpPr>
          <p:cNvPr id="8" name="7 Rectángulo"/>
          <p:cNvSpPr/>
          <p:nvPr/>
        </p:nvSpPr>
        <p:spPr>
          <a:xfrm>
            <a:off x="1691680" y="1916832"/>
            <a:ext cx="18722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/>
              <a:t>62 semanas, 434 años</a:t>
            </a:r>
            <a:endParaRPr lang="es-CO" sz="2000" b="1" dirty="0"/>
          </a:p>
        </p:txBody>
      </p:sp>
      <p:sp>
        <p:nvSpPr>
          <p:cNvPr id="9" name="8 Rectángulo"/>
          <p:cNvSpPr/>
          <p:nvPr/>
        </p:nvSpPr>
        <p:spPr>
          <a:xfrm>
            <a:off x="3203848" y="1844824"/>
            <a:ext cx="224515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/>
              <a:t> 1 semana, 7 años</a:t>
            </a:r>
            <a:endParaRPr lang="es-CO" sz="2000" b="1" dirty="0"/>
          </a:p>
        </p:txBody>
      </p:sp>
      <p:sp>
        <p:nvSpPr>
          <p:cNvPr id="10" name="9 Rectángulo"/>
          <p:cNvSpPr/>
          <p:nvPr/>
        </p:nvSpPr>
        <p:spPr>
          <a:xfrm>
            <a:off x="323528" y="5157192"/>
            <a:ext cx="864096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CO" dirty="0" smtClean="0"/>
              <a:t>457, Dt.. De Altajerjes</a:t>
            </a:r>
            <a:endParaRPr lang="es-CO" dirty="0"/>
          </a:p>
        </p:txBody>
      </p:sp>
      <p:sp>
        <p:nvSpPr>
          <p:cNvPr id="11" name="10 Rectángulo"/>
          <p:cNvSpPr/>
          <p:nvPr/>
        </p:nvSpPr>
        <p:spPr>
          <a:xfrm>
            <a:off x="1331641" y="5157192"/>
            <a:ext cx="1080119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CO" dirty="0" smtClean="0"/>
              <a:t>408 AC. Muro de Jerusalén</a:t>
            </a:r>
            <a:endParaRPr lang="es-CO" dirty="0"/>
          </a:p>
        </p:txBody>
      </p:sp>
      <p:sp>
        <p:nvSpPr>
          <p:cNvPr id="12" name="11 Rectángulo"/>
          <p:cNvSpPr/>
          <p:nvPr/>
        </p:nvSpPr>
        <p:spPr>
          <a:xfrm>
            <a:off x="2771800" y="5085184"/>
            <a:ext cx="936104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CO" dirty="0" smtClean="0"/>
              <a:t>Año 27, ungimiento de Cristo</a:t>
            </a:r>
            <a:endParaRPr lang="es-CO" dirty="0"/>
          </a:p>
        </p:txBody>
      </p:sp>
      <p:sp>
        <p:nvSpPr>
          <p:cNvPr id="13" name="12 Rectángulo"/>
          <p:cNvSpPr/>
          <p:nvPr/>
        </p:nvSpPr>
        <p:spPr>
          <a:xfrm>
            <a:off x="3779912" y="5085184"/>
            <a:ext cx="1008112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CO" dirty="0" smtClean="0"/>
              <a:t>Año 31, muerte de Cristo</a:t>
            </a:r>
            <a:endParaRPr lang="es-CO" dirty="0"/>
          </a:p>
        </p:txBody>
      </p:sp>
      <p:sp>
        <p:nvSpPr>
          <p:cNvPr id="14" name="13 Rectángulo"/>
          <p:cNvSpPr/>
          <p:nvPr/>
        </p:nvSpPr>
        <p:spPr>
          <a:xfrm>
            <a:off x="5004048" y="5157192"/>
            <a:ext cx="1224136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CO" dirty="0" smtClean="0"/>
              <a:t>Año 34, lapidación de Esteban</a:t>
            </a:r>
            <a:endParaRPr lang="es-CO" dirty="0"/>
          </a:p>
        </p:txBody>
      </p:sp>
      <p:sp>
        <p:nvSpPr>
          <p:cNvPr id="15" name="14 Rectángulo"/>
          <p:cNvSpPr/>
          <p:nvPr/>
        </p:nvSpPr>
        <p:spPr>
          <a:xfrm>
            <a:off x="6300192" y="5157192"/>
            <a:ext cx="1440160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dirty="0" smtClean="0"/>
              <a:t>El evangelio es predicado a los gentiles</a:t>
            </a:r>
            <a:endParaRPr lang="es-CO" dirty="0"/>
          </a:p>
        </p:txBody>
      </p:sp>
      <p:sp>
        <p:nvSpPr>
          <p:cNvPr id="16" name="15 Rectángulo"/>
          <p:cNvSpPr/>
          <p:nvPr/>
        </p:nvSpPr>
        <p:spPr>
          <a:xfrm>
            <a:off x="7956376" y="5157192"/>
            <a:ext cx="1187624" cy="147732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dirty="0" smtClean="0"/>
              <a:t>1.844, Cristo pasa al lugar Santísimo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516216" y="260648"/>
            <a:ext cx="2627784" cy="6264696"/>
          </a:xfrm>
          <a:solidFill>
            <a:srgbClr val="FFFF00"/>
          </a:solidFill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sz="1800" dirty="0" smtClean="0"/>
              <a:t>    </a:t>
            </a:r>
            <a:r>
              <a:rPr lang="es-CO" sz="2000" dirty="0" smtClean="0"/>
              <a:t>Todo lo relacionado con las setenta semanas, se relacionaba con el santuario terrenal, especialmente con el lugar Santo. </a:t>
            </a:r>
          </a:p>
          <a:p>
            <a:endParaRPr lang="es-CO" sz="2000" dirty="0" smtClean="0"/>
          </a:p>
          <a:p>
            <a:pPr algn="ctr">
              <a:buNone/>
            </a:pPr>
            <a:r>
              <a:rPr lang="es-CO" sz="2000" dirty="0" smtClean="0"/>
              <a:t>     Recuerde que los  sacrificios terminaron cuando Cristo murió en la Cruz, y el templo con el santuario fue destruido en el año 70 DC.  O sea, 36 años después de la muerte de Esteban, cuando terminó el tiempo concedido al pueblo de Israel.</a:t>
            </a:r>
            <a:endParaRPr lang="es-CO" sz="2000" dirty="0"/>
          </a:p>
        </p:txBody>
      </p:sp>
      <p:pic>
        <p:nvPicPr>
          <p:cNvPr id="1026" name="Picture 2" descr="http://t2.gstatic.com/images?q=tbn:ANd9GcSON4HC6uFYW7CV0tQ-uPe8MHzLR_VXOz8A0hIqf-m7z48dWtC9I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6264696" cy="475252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1520" y="5229200"/>
            <a:ext cx="6192688" cy="13234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/>
              <a:t>Todos los sacrificios realizados en el Santuario después de la muerte Cristo, no tenían ningún valor, (1), porque estos representaban a Cristo, y (2), porque Cristo ya había muerto, resucitado y se encontraba en el cielo. </a:t>
            </a:r>
            <a:endParaRPr lang="es-CO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764704"/>
            <a:ext cx="8229600" cy="5361459"/>
          </a:xfrm>
          <a:blipFill>
            <a:blip r:embed="rId2" cstate="print">
              <a:lum bright="100000" contrast="-100000"/>
            </a:blip>
            <a:tile tx="0" ty="0" sx="100000" sy="100000" flip="none" algn="tl"/>
          </a:blipFill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es-ES" i="1" dirty="0" smtClean="0"/>
              <a:t>   </a:t>
            </a:r>
          </a:p>
          <a:p>
            <a:pPr algn="ctr">
              <a:buNone/>
            </a:pPr>
            <a:endParaRPr lang="es-ES" i="1" dirty="0" smtClean="0"/>
          </a:p>
          <a:p>
            <a:pPr algn="ctr">
              <a:buNone/>
            </a:pPr>
            <a:r>
              <a:rPr lang="es-ES" i="1" dirty="0" smtClean="0"/>
              <a:t>   </a:t>
            </a:r>
            <a:r>
              <a:rPr lang="es-ES" sz="4600" i="1" dirty="0" smtClean="0"/>
              <a:t>De esta forma se cumplió esta profecía de las setenta semanas o cuatrocientos noventa años, y luego nos conduce durante 1.810 años hasta el año 1844 D.C., cuando empezó la purificación del lugar Santísimo del Santuario Celestial  que </a:t>
            </a:r>
            <a:r>
              <a:rPr lang="es-ES" sz="4600" i="1" dirty="0" smtClean="0">
                <a:solidFill>
                  <a:srgbClr val="FF0000"/>
                </a:solidFill>
              </a:rPr>
              <a:t>Daniel 8:14</a:t>
            </a:r>
            <a:r>
              <a:rPr lang="es-ES" sz="4600" i="1" dirty="0" smtClean="0"/>
              <a:t> dice: y </a:t>
            </a:r>
            <a:r>
              <a:rPr lang="es-ES" sz="4600" i="1" dirty="0" smtClean="0">
                <a:solidFill>
                  <a:srgbClr val="0070C0"/>
                </a:solidFill>
              </a:rPr>
              <a:t>"el santuario será purificado”</a:t>
            </a:r>
            <a:r>
              <a:rPr lang="es-ES" sz="4600" i="1" dirty="0" smtClean="0"/>
              <a:t>, en cuyo proceso nos encontramos ahora.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4652</TotalTime>
  <Words>2713</Words>
  <Application>Microsoft Office PowerPoint</Application>
  <PresentationFormat>Presentación en pantalla (4:3)</PresentationFormat>
  <Paragraphs>136</Paragraphs>
  <Slides>39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39</vt:i4>
      </vt:variant>
    </vt:vector>
  </HeadingPairs>
  <TitlesOfParts>
    <vt:vector size="40" baseType="lpstr">
      <vt:lpstr>Tema de Office</vt:lpstr>
      <vt:lpstr> d.C. </vt:lpstr>
      <vt:lpstr>HASTA 2.300 DÌAS  Y EL SANTUARIO SERÀ PURIFICADO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d.C.</dc:title>
  <dc:creator>FAMILIA FIERRO CH</dc:creator>
  <cp:lastModifiedBy>FAMILIA FIERRO CH</cp:lastModifiedBy>
  <cp:revision>372</cp:revision>
  <dcterms:created xsi:type="dcterms:W3CDTF">2012-04-17T01:06:54Z</dcterms:created>
  <dcterms:modified xsi:type="dcterms:W3CDTF">2012-08-29T19:57:28Z</dcterms:modified>
</cp:coreProperties>
</file>